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346" r:id="rId2"/>
    <p:sldId id="359" r:id="rId3"/>
    <p:sldId id="361" r:id="rId4"/>
    <p:sldId id="360" r:id="rId5"/>
    <p:sldId id="357" r:id="rId6"/>
    <p:sldId id="371" r:id="rId7"/>
    <p:sldId id="363" r:id="rId8"/>
    <p:sldId id="364" r:id="rId9"/>
    <p:sldId id="367" r:id="rId10"/>
    <p:sldId id="368" r:id="rId11"/>
    <p:sldId id="369" r:id="rId12"/>
    <p:sldId id="370" r:id="rId13"/>
    <p:sldId id="372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A37"/>
    <a:srgbClr val="00B0F0"/>
    <a:srgbClr val="0091EA"/>
    <a:srgbClr val="FF0000"/>
    <a:srgbClr val="00B415"/>
    <a:srgbClr val="FF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49" autoAdjust="0"/>
    <p:restoredTop sz="94660"/>
  </p:normalViewPr>
  <p:slideViewPr>
    <p:cSldViewPr>
      <p:cViewPr varScale="1">
        <p:scale>
          <a:sx n="109" d="100"/>
          <a:sy n="109" d="100"/>
        </p:scale>
        <p:origin x="990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EA6E38-82B1-47BB-A812-313B295FEFF2}" type="datetimeFigureOut">
              <a:rPr lang="en-US" smtClean="0"/>
              <a:pPr/>
              <a:t>4/10/2024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089E94-532B-494D-AD7A-712B16D9F5A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0983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B146133-C2C6-42E5-9F03-188AA2A4A162}" type="slidenum">
              <a:rPr lang="en-US" smtClean="0"/>
              <a:pPr>
                <a:defRPr/>
              </a:pPr>
              <a:t>1</a:t>
            </a:fld>
            <a:endParaRPr lang="en-US" smtClean="0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4/10/2024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4/10/2024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4/10/2024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4/10/2024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4/10/2024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4/10/2024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4/10/2024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4/10/2024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4/10/2024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4/10/2024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4/10/2024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6B7A0F-5B99-4F35-9BDD-321CD3C098FF}" type="datetimeFigureOut">
              <a:rPr lang="en-US" smtClean="0"/>
              <a:pPr/>
              <a:t>4/10/2024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5"/>
          <p:cNvSpPr>
            <a:spLocks noGrp="1" noChangeArrowheads="1"/>
          </p:cNvSpPr>
          <p:nvPr>
            <p:ph type="ctrTitle"/>
          </p:nvPr>
        </p:nvSpPr>
        <p:spPr>
          <a:xfrm>
            <a:off x="1752600" y="1676400"/>
            <a:ext cx="5486400" cy="2743200"/>
          </a:xfrm>
          <a:effectLst>
            <a:outerShdw dist="17961" dir="2700000" sx="1000" sy="1000" algn="ctr" rotWithShape="0">
              <a:schemeClr val="bg2"/>
            </a:outerShdw>
          </a:effectLst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4800" b="1" dirty="0" smtClean="0">
                <a:solidFill>
                  <a:srgbClr val="007A37"/>
                </a:solidFill>
              </a:rPr>
              <a:t>Роль семьи</a:t>
            </a:r>
            <a:br>
              <a:rPr lang="ru-RU" sz="4800" b="1" dirty="0" smtClean="0">
                <a:solidFill>
                  <a:srgbClr val="007A37"/>
                </a:solidFill>
              </a:rPr>
            </a:br>
            <a:r>
              <a:rPr lang="ru-RU" sz="4800" b="1" dirty="0" smtClean="0">
                <a:solidFill>
                  <a:srgbClr val="007A37"/>
                </a:solidFill>
              </a:rPr>
              <a:t> в формировании </a:t>
            </a:r>
            <a:r>
              <a:rPr lang="ru-RU" sz="4800" b="1" dirty="0" err="1" smtClean="0">
                <a:solidFill>
                  <a:srgbClr val="007A37"/>
                </a:solidFill>
              </a:rPr>
              <a:t>стрессоустойчивости</a:t>
            </a:r>
            <a:r>
              <a:rPr lang="ru-RU" sz="4800" b="1" dirty="0" smtClean="0">
                <a:solidFill>
                  <a:srgbClr val="007A37"/>
                </a:solidFill>
              </a:rPr>
              <a:t> детей</a:t>
            </a:r>
            <a:endParaRPr lang="en-US" sz="4800" b="1" dirty="0">
              <a:solidFill>
                <a:srgbClr val="007A37"/>
              </a:solidFill>
            </a:endParaRP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038600" y="5029200"/>
            <a:ext cx="4419600" cy="685800"/>
          </a:xfrm>
          <a:effectLst>
            <a:outerShdw dist="17961" dir="2700000" sx="1000" sy="1000" algn="ctr" rotWithShape="0">
              <a:schemeClr val="bg2"/>
            </a:outerShdw>
          </a:effectLst>
        </p:spPr>
        <p:txBody>
          <a:bodyPr>
            <a:normAutofit fontScale="62500" lnSpcReduction="20000"/>
          </a:bodyPr>
          <a:lstStyle/>
          <a:p>
            <a:pPr algn="r">
              <a:defRPr/>
            </a:pPr>
            <a:r>
              <a:rPr lang="ru-RU" dirty="0" smtClean="0">
                <a:solidFill>
                  <a:srgbClr val="007A37"/>
                </a:solidFill>
              </a:rPr>
              <a:t>МУ Центр «Гармония»</a:t>
            </a:r>
          </a:p>
          <a:p>
            <a:pPr algn="r">
              <a:defRPr/>
            </a:pPr>
            <a:r>
              <a:rPr lang="ru-RU" dirty="0" smtClean="0">
                <a:solidFill>
                  <a:srgbClr val="007A37"/>
                </a:solidFill>
              </a:rPr>
              <a:t>Педагог-психолог </a:t>
            </a:r>
            <a:r>
              <a:rPr lang="ru-RU" dirty="0" err="1" smtClean="0">
                <a:solidFill>
                  <a:srgbClr val="007A37"/>
                </a:solidFill>
              </a:rPr>
              <a:t>Брядова</a:t>
            </a:r>
            <a:r>
              <a:rPr lang="ru-RU" dirty="0" smtClean="0">
                <a:solidFill>
                  <a:srgbClr val="007A37"/>
                </a:solidFill>
              </a:rPr>
              <a:t> Е.Н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</a:p>
          <a:p>
            <a:pPr algn="r">
              <a:defRPr/>
            </a:pPr>
            <a:endParaRPr lang="en-US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3"/>
          <p:cNvSpPr txBox="1">
            <a:spLocks noChangeArrowheads="1"/>
          </p:cNvSpPr>
          <p:nvPr/>
        </p:nvSpPr>
        <p:spPr>
          <a:xfrm>
            <a:off x="1371600" y="1524000"/>
            <a:ext cx="6400800" cy="4876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60000"/>
              </a:lnSpc>
            </a:pPr>
            <a:endParaRPr lang="en-US" sz="1400" dirty="0" smtClean="0">
              <a:solidFill>
                <a:schemeClr val="tx1"/>
              </a:solidFill>
              <a:latin typeface="Arial" charset="0"/>
              <a:ea typeface="굴림" pitchFamily="34" charset="-127"/>
            </a:endParaRPr>
          </a:p>
        </p:txBody>
      </p:sp>
      <p:sp>
        <p:nvSpPr>
          <p:cNvPr id="23" name="AutoShape 68"/>
          <p:cNvSpPr>
            <a:spLocks noChangeArrowheads="1"/>
          </p:cNvSpPr>
          <p:nvPr/>
        </p:nvSpPr>
        <p:spPr bwMode="gray">
          <a:xfrm>
            <a:off x="1295400" y="533400"/>
            <a:ext cx="6696075" cy="635000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hlink">
                        <a:gamma/>
                        <a:shade val="46275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latinLnBrk="1">
              <a:defRPr/>
            </a:pPr>
            <a:endParaRPr kumimoji="1" lang="en-US" altLang="ko-KR" sz="3500" dirty="0">
              <a:ea typeface="굴림" pitchFamily="34" charset="-127"/>
            </a:endParaRPr>
          </a:p>
        </p:txBody>
      </p:sp>
      <p:pic>
        <p:nvPicPr>
          <p:cNvPr id="11266" name="Picture 2" descr="C:\Users\Elena\Desktop\slide_12.jpg"/>
          <p:cNvPicPr>
            <a:picLocks noChangeAspect="1" noChangeArrowheads="1"/>
          </p:cNvPicPr>
          <p:nvPr/>
        </p:nvPicPr>
        <p:blipFill rotWithShape="1">
          <a:blip r:embed="rId2" cstate="print"/>
          <a:srcRect r="3237" b="16050"/>
          <a:stretch/>
        </p:blipFill>
        <p:spPr bwMode="auto">
          <a:xfrm>
            <a:off x="1269023" y="1295400"/>
            <a:ext cx="6635994" cy="431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3"/>
          <p:cNvSpPr txBox="1">
            <a:spLocks noChangeArrowheads="1"/>
          </p:cNvSpPr>
          <p:nvPr/>
        </p:nvSpPr>
        <p:spPr>
          <a:xfrm>
            <a:off x="1371600" y="1524000"/>
            <a:ext cx="6400800" cy="4876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60000"/>
              </a:lnSpc>
            </a:pPr>
            <a:endParaRPr lang="en-US" sz="1400" dirty="0" smtClean="0">
              <a:solidFill>
                <a:schemeClr val="tx1"/>
              </a:solidFill>
              <a:latin typeface="Arial" charset="0"/>
              <a:ea typeface="굴림" pitchFamily="34" charset="-127"/>
            </a:endParaRPr>
          </a:p>
        </p:txBody>
      </p:sp>
      <p:sp>
        <p:nvSpPr>
          <p:cNvPr id="23" name="AutoShape 68"/>
          <p:cNvSpPr>
            <a:spLocks noChangeArrowheads="1"/>
          </p:cNvSpPr>
          <p:nvPr/>
        </p:nvSpPr>
        <p:spPr bwMode="gray">
          <a:xfrm>
            <a:off x="1295400" y="533400"/>
            <a:ext cx="6696075" cy="635000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hlink">
                        <a:gamma/>
                        <a:shade val="46275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latinLnBrk="1">
              <a:defRPr/>
            </a:pPr>
            <a:endParaRPr kumimoji="1" lang="en-US" altLang="ko-KR" sz="3500" dirty="0">
              <a:ea typeface="굴림" pitchFamily="34" charset="-127"/>
            </a:endParaRPr>
          </a:p>
        </p:txBody>
      </p:sp>
      <p:pic>
        <p:nvPicPr>
          <p:cNvPr id="12290" name="Picture 2" descr="C:\Users\Elena\Desktop\slide_13.jpg"/>
          <p:cNvPicPr>
            <a:picLocks noChangeAspect="1" noChangeArrowheads="1"/>
          </p:cNvPicPr>
          <p:nvPr/>
        </p:nvPicPr>
        <p:blipFill rotWithShape="1">
          <a:blip r:embed="rId2" cstate="print"/>
          <a:srcRect t="4067" b="7797"/>
          <a:stretch/>
        </p:blipFill>
        <p:spPr bwMode="auto">
          <a:xfrm>
            <a:off x="1214437" y="1066800"/>
            <a:ext cx="6858000" cy="4953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3"/>
          <p:cNvSpPr txBox="1">
            <a:spLocks noChangeArrowheads="1"/>
          </p:cNvSpPr>
          <p:nvPr/>
        </p:nvSpPr>
        <p:spPr>
          <a:xfrm>
            <a:off x="1371600" y="1524000"/>
            <a:ext cx="6400800" cy="4876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60000"/>
              </a:lnSpc>
            </a:pPr>
            <a:endParaRPr lang="en-US" sz="1400" dirty="0" smtClean="0">
              <a:solidFill>
                <a:schemeClr val="tx1"/>
              </a:solidFill>
              <a:latin typeface="Arial" charset="0"/>
              <a:ea typeface="굴림" pitchFamily="34" charset="-127"/>
            </a:endParaRPr>
          </a:p>
        </p:txBody>
      </p:sp>
      <p:sp>
        <p:nvSpPr>
          <p:cNvPr id="23" name="AutoShape 68"/>
          <p:cNvSpPr>
            <a:spLocks noChangeArrowheads="1"/>
          </p:cNvSpPr>
          <p:nvPr/>
        </p:nvSpPr>
        <p:spPr bwMode="gray">
          <a:xfrm>
            <a:off x="1295400" y="533400"/>
            <a:ext cx="6696075" cy="635000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hlink">
                        <a:gamma/>
                        <a:shade val="46275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latinLnBrk="1">
              <a:defRPr/>
            </a:pPr>
            <a:endParaRPr kumimoji="1" lang="en-US" altLang="ko-KR" sz="3500" dirty="0">
              <a:ea typeface="굴림" pitchFamily="34" charset="-127"/>
            </a:endParaRPr>
          </a:p>
        </p:txBody>
      </p:sp>
      <p:pic>
        <p:nvPicPr>
          <p:cNvPr id="13314" name="Picture 2" descr="C:\Users\Elena\Desktop\slide_14.jpg"/>
          <p:cNvPicPr>
            <a:picLocks noChangeAspect="1" noChangeArrowheads="1"/>
          </p:cNvPicPr>
          <p:nvPr/>
        </p:nvPicPr>
        <p:blipFill rotWithShape="1">
          <a:blip r:embed="rId2" cstate="print"/>
          <a:srcRect r="4445" b="7904"/>
          <a:stretch/>
        </p:blipFill>
        <p:spPr bwMode="auto">
          <a:xfrm>
            <a:off x="1366837" y="865554"/>
            <a:ext cx="6553200" cy="5105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3"/>
          <p:cNvSpPr txBox="1">
            <a:spLocks noChangeArrowheads="1"/>
          </p:cNvSpPr>
          <p:nvPr/>
        </p:nvSpPr>
        <p:spPr>
          <a:xfrm>
            <a:off x="1371600" y="1524000"/>
            <a:ext cx="6400800" cy="4876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60000"/>
              </a:lnSpc>
            </a:pPr>
            <a:endParaRPr lang="en-US" sz="1400" dirty="0" smtClean="0">
              <a:solidFill>
                <a:schemeClr val="tx1"/>
              </a:solidFill>
              <a:latin typeface="Arial" charset="0"/>
              <a:ea typeface="굴림" pitchFamily="34" charset="-127"/>
            </a:endParaRPr>
          </a:p>
        </p:txBody>
      </p:sp>
      <p:sp>
        <p:nvSpPr>
          <p:cNvPr id="23" name="AutoShape 68"/>
          <p:cNvSpPr>
            <a:spLocks noChangeArrowheads="1"/>
          </p:cNvSpPr>
          <p:nvPr/>
        </p:nvSpPr>
        <p:spPr bwMode="gray">
          <a:xfrm>
            <a:off x="1295400" y="533400"/>
            <a:ext cx="6696075" cy="635000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hlink">
                        <a:gamma/>
                        <a:shade val="46275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latinLnBrk="1">
              <a:defRPr/>
            </a:pPr>
            <a:endParaRPr kumimoji="1" lang="en-US" altLang="ko-KR" sz="3500" dirty="0">
              <a:ea typeface="굴림" pitchFamily="34" charset="-127"/>
            </a:endParaRPr>
          </a:p>
        </p:txBody>
      </p:sp>
      <p:pic>
        <p:nvPicPr>
          <p:cNvPr id="14338" name="Picture 2" descr="C:\Users\Elena\Desktop\slide_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1085" y="685800"/>
            <a:ext cx="6781800" cy="571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3"/>
          <p:cNvSpPr txBox="1">
            <a:spLocks noChangeArrowheads="1"/>
          </p:cNvSpPr>
          <p:nvPr/>
        </p:nvSpPr>
        <p:spPr>
          <a:xfrm>
            <a:off x="1371600" y="1524000"/>
            <a:ext cx="6400800" cy="4876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60000"/>
              </a:lnSpc>
            </a:pPr>
            <a:endParaRPr lang="en-US" sz="1400" dirty="0" smtClean="0">
              <a:solidFill>
                <a:schemeClr val="tx1"/>
              </a:solidFill>
              <a:latin typeface="Arial" charset="0"/>
              <a:ea typeface="굴림" pitchFamily="34" charset="-127"/>
            </a:endParaRPr>
          </a:p>
        </p:txBody>
      </p:sp>
      <p:sp>
        <p:nvSpPr>
          <p:cNvPr id="23" name="AutoShape 68"/>
          <p:cNvSpPr>
            <a:spLocks noChangeArrowheads="1"/>
          </p:cNvSpPr>
          <p:nvPr/>
        </p:nvSpPr>
        <p:spPr bwMode="gray">
          <a:xfrm>
            <a:off x="1295400" y="533400"/>
            <a:ext cx="6696075" cy="635000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hlink">
                        <a:gamma/>
                        <a:shade val="46275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latinLnBrk="1">
              <a:defRPr/>
            </a:pPr>
            <a:endParaRPr kumimoji="1" lang="en-US" altLang="ko-KR" sz="3500" dirty="0">
              <a:ea typeface="굴림" pitchFamily="34" charset="-127"/>
            </a:endParaRPr>
          </a:p>
        </p:txBody>
      </p:sp>
      <p:pic>
        <p:nvPicPr>
          <p:cNvPr id="1026" name="Picture 2" descr="C:\Users\Elena\Desktop\slide_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8119" y="1194777"/>
            <a:ext cx="6130636" cy="4495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3"/>
          <p:cNvSpPr txBox="1">
            <a:spLocks noChangeArrowheads="1"/>
          </p:cNvSpPr>
          <p:nvPr/>
        </p:nvSpPr>
        <p:spPr>
          <a:xfrm>
            <a:off x="1371600" y="1524000"/>
            <a:ext cx="6400800" cy="4876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60000"/>
              </a:lnSpc>
            </a:pPr>
            <a:endParaRPr lang="en-US" sz="1400" dirty="0" smtClean="0">
              <a:solidFill>
                <a:schemeClr val="tx1"/>
              </a:solidFill>
              <a:latin typeface="Arial" charset="0"/>
              <a:ea typeface="굴림" pitchFamily="34" charset="-127"/>
            </a:endParaRPr>
          </a:p>
        </p:txBody>
      </p:sp>
      <p:sp>
        <p:nvSpPr>
          <p:cNvPr id="23" name="AutoShape 68"/>
          <p:cNvSpPr>
            <a:spLocks noChangeArrowheads="1"/>
          </p:cNvSpPr>
          <p:nvPr/>
        </p:nvSpPr>
        <p:spPr bwMode="gray">
          <a:xfrm>
            <a:off x="1295400" y="533400"/>
            <a:ext cx="6696075" cy="635000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hlink">
                        <a:gamma/>
                        <a:shade val="46275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latinLnBrk="1">
              <a:defRPr/>
            </a:pPr>
            <a:endParaRPr kumimoji="1" lang="en-US" altLang="ko-KR" sz="3500" dirty="0">
              <a:ea typeface="굴림" pitchFamily="34" charset="-127"/>
            </a:endParaRPr>
          </a:p>
        </p:txBody>
      </p:sp>
      <p:pic>
        <p:nvPicPr>
          <p:cNvPr id="2050" name="Picture 2" descr="C:\Users\Elena\Desktop\slide_03.jpg"/>
          <p:cNvPicPr>
            <a:picLocks noChangeAspect="1" noChangeArrowheads="1"/>
          </p:cNvPicPr>
          <p:nvPr/>
        </p:nvPicPr>
        <p:blipFill rotWithShape="1">
          <a:blip r:embed="rId2" cstate="print"/>
          <a:srcRect t="5607" r="3496" b="7504"/>
          <a:stretch/>
        </p:blipFill>
        <p:spPr bwMode="auto">
          <a:xfrm>
            <a:off x="1483518" y="1133231"/>
            <a:ext cx="6176963" cy="47244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3"/>
          <p:cNvSpPr txBox="1">
            <a:spLocks noChangeArrowheads="1"/>
          </p:cNvSpPr>
          <p:nvPr/>
        </p:nvSpPr>
        <p:spPr>
          <a:xfrm>
            <a:off x="1371600" y="1524000"/>
            <a:ext cx="6400800" cy="4876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60000"/>
              </a:lnSpc>
            </a:pPr>
            <a:endParaRPr lang="en-US" sz="1400" dirty="0" smtClean="0">
              <a:solidFill>
                <a:schemeClr val="tx1"/>
              </a:solidFill>
              <a:latin typeface="Arial" charset="0"/>
              <a:ea typeface="굴림" pitchFamily="34" charset="-127"/>
            </a:endParaRPr>
          </a:p>
        </p:txBody>
      </p:sp>
      <p:sp>
        <p:nvSpPr>
          <p:cNvPr id="23" name="AutoShape 68"/>
          <p:cNvSpPr>
            <a:spLocks noChangeArrowheads="1"/>
          </p:cNvSpPr>
          <p:nvPr/>
        </p:nvSpPr>
        <p:spPr bwMode="gray">
          <a:xfrm>
            <a:off x="1295400" y="533400"/>
            <a:ext cx="6696075" cy="635000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hlink">
                        <a:gamma/>
                        <a:shade val="46275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latinLnBrk="1">
              <a:defRPr/>
            </a:pPr>
            <a:endParaRPr kumimoji="1" lang="en-US" altLang="ko-KR" sz="3500" dirty="0">
              <a:ea typeface="굴림" pitchFamily="34" charset="-127"/>
            </a:endParaRPr>
          </a:p>
        </p:txBody>
      </p:sp>
      <p:pic>
        <p:nvPicPr>
          <p:cNvPr id="3074" name="Picture 2" descr="C:\Users\Elena\Desktop\slide_04.jpg"/>
          <p:cNvPicPr>
            <a:picLocks noChangeAspect="1" noChangeArrowheads="1"/>
          </p:cNvPicPr>
          <p:nvPr/>
        </p:nvPicPr>
        <p:blipFill rotWithShape="1">
          <a:blip r:embed="rId2" cstate="print"/>
          <a:srcRect t="7317" r="2222" b="28049"/>
          <a:stretch/>
        </p:blipFill>
        <p:spPr bwMode="auto">
          <a:xfrm>
            <a:off x="1395046" y="1515208"/>
            <a:ext cx="6705600" cy="4038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2362200" y="838200"/>
            <a:ext cx="6553200" cy="715963"/>
          </a:xfrm>
        </p:spPr>
        <p:txBody>
          <a:bodyPr/>
          <a:lstStyle/>
          <a:p>
            <a:pPr algn="l"/>
            <a:endParaRPr lang="en-US" sz="3600" dirty="0">
              <a:solidFill>
                <a:srgbClr val="4D4D4D"/>
              </a:solidFill>
            </a:endParaRPr>
          </a:p>
        </p:txBody>
      </p:sp>
      <p:pic>
        <p:nvPicPr>
          <p:cNvPr id="4098" name="Picture 2" descr="C:\Users\Elena\Desktop\slide_05.jpg"/>
          <p:cNvPicPr>
            <a:picLocks noChangeAspect="1" noChangeArrowheads="1"/>
          </p:cNvPicPr>
          <p:nvPr/>
        </p:nvPicPr>
        <p:blipFill rotWithShape="1">
          <a:blip r:embed="rId2" cstate="print"/>
          <a:srcRect l="-1066" t="9194" r="1065" b="3448"/>
          <a:stretch/>
        </p:blipFill>
        <p:spPr bwMode="auto">
          <a:xfrm>
            <a:off x="914400" y="685800"/>
            <a:ext cx="7162800" cy="5791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94737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3"/>
          <p:cNvSpPr txBox="1">
            <a:spLocks noChangeArrowheads="1"/>
          </p:cNvSpPr>
          <p:nvPr/>
        </p:nvSpPr>
        <p:spPr>
          <a:xfrm>
            <a:off x="1371600" y="1524000"/>
            <a:ext cx="6400800" cy="4876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60000"/>
              </a:lnSpc>
            </a:pPr>
            <a:endParaRPr lang="en-US" sz="1400" dirty="0" smtClean="0">
              <a:solidFill>
                <a:schemeClr val="tx1"/>
              </a:solidFill>
              <a:latin typeface="Arial" charset="0"/>
              <a:ea typeface="굴림" pitchFamily="34" charset="-127"/>
            </a:endParaRPr>
          </a:p>
        </p:txBody>
      </p:sp>
      <p:sp>
        <p:nvSpPr>
          <p:cNvPr id="23" name="AutoShape 68"/>
          <p:cNvSpPr>
            <a:spLocks noChangeArrowheads="1"/>
          </p:cNvSpPr>
          <p:nvPr/>
        </p:nvSpPr>
        <p:spPr bwMode="gray">
          <a:xfrm>
            <a:off x="1295400" y="533400"/>
            <a:ext cx="6696075" cy="635000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hlink">
                        <a:gamma/>
                        <a:shade val="46275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latinLnBrk="1">
              <a:defRPr/>
            </a:pPr>
            <a:endParaRPr kumimoji="1" lang="en-US" altLang="ko-KR" sz="3500" dirty="0">
              <a:ea typeface="굴림" pitchFamily="34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00200" y="1066800"/>
            <a:ext cx="7086600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7A37"/>
                </a:solidFill>
              </a:rPr>
              <a:t>Причины  </a:t>
            </a:r>
            <a:r>
              <a:rPr lang="ru-RU" sz="2000" b="1" dirty="0" err="1" smtClean="0">
                <a:solidFill>
                  <a:srgbClr val="007A37"/>
                </a:solidFill>
              </a:rPr>
              <a:t>психотравм</a:t>
            </a:r>
            <a:endParaRPr lang="ru-RU" sz="2000" b="1" dirty="0" smtClean="0">
              <a:solidFill>
                <a:srgbClr val="007A37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007A37"/>
                </a:solidFill>
              </a:rPr>
              <a:t>Заболевания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007A37"/>
                </a:solidFill>
              </a:rPr>
              <a:t>Насильственные действия со стороны взрослых (психологическое и физическое насилие, </a:t>
            </a:r>
            <a:r>
              <a:rPr lang="ru-RU" sz="2000" b="1" dirty="0" err="1" smtClean="0">
                <a:solidFill>
                  <a:srgbClr val="007A37"/>
                </a:solidFill>
              </a:rPr>
              <a:t>сексуализированное</a:t>
            </a:r>
            <a:r>
              <a:rPr lang="ru-RU" sz="2000" b="1" dirty="0" smtClean="0">
                <a:solidFill>
                  <a:srgbClr val="007A37"/>
                </a:solidFill>
              </a:rPr>
              <a:t> насилие)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007A37"/>
                </a:solidFill>
              </a:rPr>
              <a:t>Развод  родителей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007A37"/>
                </a:solidFill>
              </a:rPr>
              <a:t>Отсутствие  внимания родителей к ребенку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007A37"/>
                </a:solidFill>
              </a:rPr>
              <a:t>Смерть близкого человека (страх за близких людей)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007A37"/>
                </a:solidFill>
              </a:rPr>
              <a:t>Зависимость родителей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007A37"/>
                </a:solidFill>
              </a:rPr>
              <a:t>Экзамены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007A37"/>
                </a:solidFill>
              </a:rPr>
              <a:t>Трудности в учении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007A37"/>
                </a:solidFill>
              </a:rPr>
              <a:t>Проблемы общения со сверстниками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007A37"/>
                </a:solidFill>
              </a:rPr>
              <a:t>Травля , </a:t>
            </a:r>
            <a:r>
              <a:rPr lang="ru-RU" sz="2000" b="1" dirty="0" err="1" smtClean="0">
                <a:solidFill>
                  <a:srgbClr val="007A37"/>
                </a:solidFill>
              </a:rPr>
              <a:t>буллинг</a:t>
            </a:r>
            <a:endParaRPr lang="ru-RU" sz="2000" b="1" dirty="0" smtClean="0">
              <a:solidFill>
                <a:srgbClr val="007A37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007A37"/>
                </a:solidFill>
              </a:rPr>
              <a:t>Война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007A37"/>
                </a:solidFill>
              </a:rPr>
              <a:t>Интернет</a:t>
            </a:r>
          </a:p>
          <a:p>
            <a:pPr>
              <a:buFont typeface="Arial" pitchFamily="34" charset="0"/>
              <a:buChar char="•"/>
            </a:pPr>
            <a:endParaRPr lang="ru-RU" sz="2800" dirty="0">
              <a:solidFill>
                <a:srgbClr val="007A37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2362200" y="838200"/>
            <a:ext cx="6553200" cy="715963"/>
          </a:xfrm>
        </p:spPr>
        <p:txBody>
          <a:bodyPr/>
          <a:lstStyle/>
          <a:p>
            <a:pPr algn="l"/>
            <a:endParaRPr lang="en-US" sz="3600" dirty="0">
              <a:solidFill>
                <a:srgbClr val="4D4D4D"/>
              </a:solidFill>
            </a:endParaRPr>
          </a:p>
        </p:txBody>
      </p:sp>
      <p:pic>
        <p:nvPicPr>
          <p:cNvPr id="6146" name="Picture 2" descr="C:\Users\Elena\Desktop\slide_07.jpg"/>
          <p:cNvPicPr>
            <a:picLocks noChangeAspect="1" noChangeArrowheads="1"/>
          </p:cNvPicPr>
          <p:nvPr/>
        </p:nvPicPr>
        <p:blipFill rotWithShape="1">
          <a:blip r:embed="rId2" cstate="print"/>
          <a:srcRect r="-2105" b="27907"/>
          <a:stretch/>
        </p:blipFill>
        <p:spPr bwMode="auto">
          <a:xfrm>
            <a:off x="914400" y="990600"/>
            <a:ext cx="7391400" cy="4724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94737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2362200" y="838200"/>
            <a:ext cx="6553200" cy="715963"/>
          </a:xfrm>
        </p:spPr>
        <p:txBody>
          <a:bodyPr/>
          <a:lstStyle/>
          <a:p>
            <a:pPr algn="l"/>
            <a:endParaRPr lang="en-US" sz="3600" dirty="0">
              <a:solidFill>
                <a:srgbClr val="4D4D4D"/>
              </a:solidFill>
            </a:endParaRPr>
          </a:p>
        </p:txBody>
      </p:sp>
      <p:pic>
        <p:nvPicPr>
          <p:cNvPr id="7170" name="Picture 2" descr="C:\Users\Elena\Desktop\slide_08.jpg"/>
          <p:cNvPicPr>
            <a:picLocks noChangeAspect="1" noChangeArrowheads="1"/>
          </p:cNvPicPr>
          <p:nvPr/>
        </p:nvPicPr>
        <p:blipFill rotWithShape="1">
          <a:blip r:embed="rId2" cstate="print"/>
          <a:srcRect r="1053" b="5682"/>
          <a:stretch/>
        </p:blipFill>
        <p:spPr bwMode="auto">
          <a:xfrm>
            <a:off x="990600" y="228600"/>
            <a:ext cx="7162800" cy="6324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94737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3"/>
          <p:cNvSpPr txBox="1">
            <a:spLocks noChangeArrowheads="1"/>
          </p:cNvSpPr>
          <p:nvPr/>
        </p:nvSpPr>
        <p:spPr>
          <a:xfrm>
            <a:off x="1371600" y="1524000"/>
            <a:ext cx="6400800" cy="4876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60000"/>
              </a:lnSpc>
            </a:pPr>
            <a:endParaRPr lang="en-US" sz="1400" dirty="0" smtClean="0">
              <a:solidFill>
                <a:schemeClr val="tx1"/>
              </a:solidFill>
              <a:latin typeface="Arial" charset="0"/>
              <a:ea typeface="굴림" pitchFamily="34" charset="-127"/>
            </a:endParaRPr>
          </a:p>
        </p:txBody>
      </p:sp>
      <p:sp>
        <p:nvSpPr>
          <p:cNvPr id="23" name="AutoShape 68"/>
          <p:cNvSpPr>
            <a:spLocks noChangeArrowheads="1"/>
          </p:cNvSpPr>
          <p:nvPr/>
        </p:nvSpPr>
        <p:spPr bwMode="gray">
          <a:xfrm>
            <a:off x="1295400" y="533400"/>
            <a:ext cx="6696075" cy="635000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hlink">
                        <a:gamma/>
                        <a:shade val="46275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latinLnBrk="1">
              <a:defRPr/>
            </a:pPr>
            <a:endParaRPr kumimoji="1" lang="en-US" altLang="ko-KR" sz="3500" dirty="0">
              <a:ea typeface="굴림" pitchFamily="34" charset="-127"/>
            </a:endParaRPr>
          </a:p>
        </p:txBody>
      </p:sp>
      <p:pic>
        <p:nvPicPr>
          <p:cNvPr id="10242" name="Picture 2" descr="C:\Users\Elena\Desktop\slide_11.jpg"/>
          <p:cNvPicPr>
            <a:picLocks noChangeAspect="1" noChangeArrowheads="1"/>
          </p:cNvPicPr>
          <p:nvPr/>
        </p:nvPicPr>
        <p:blipFill rotWithShape="1">
          <a:blip r:embed="rId2" cstate="print"/>
          <a:srcRect r="-140" b="13333"/>
          <a:stretch/>
        </p:blipFill>
        <p:spPr bwMode="auto">
          <a:xfrm>
            <a:off x="1206012" y="1219200"/>
            <a:ext cx="6791325" cy="44577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Другая 0">
      <a:dk1>
        <a:srgbClr val="262626"/>
      </a:dk1>
      <a:lt1>
        <a:srgbClr val="FFFFFF"/>
      </a:lt1>
      <a:dk2>
        <a:srgbClr val="4E4E4E"/>
      </a:dk2>
      <a:lt2>
        <a:srgbClr val="FFFFFF"/>
      </a:lt2>
      <a:accent1>
        <a:srgbClr val="256ABD"/>
      </a:accent1>
      <a:accent2>
        <a:srgbClr val="2E9CE6"/>
      </a:accent2>
      <a:accent3>
        <a:srgbClr val="3CCFF2"/>
      </a:accent3>
      <a:accent4>
        <a:srgbClr val="F78C3B"/>
      </a:accent4>
      <a:accent5>
        <a:srgbClr val="256ABD"/>
      </a:accent5>
      <a:accent6>
        <a:srgbClr val="2E9CE6"/>
      </a:accent6>
      <a:hlink>
        <a:srgbClr val="3CCFF2"/>
      </a:hlink>
      <a:folHlink>
        <a:srgbClr val="B8B8B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1641</TotalTime>
  <Words>60</Words>
  <Application>Microsoft Office PowerPoint</Application>
  <PresentationFormat>Экран (4:3)</PresentationFormat>
  <Paragraphs>17</Paragraphs>
  <Slides>13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굴림</vt:lpstr>
      <vt:lpstr>1_Office Theme</vt:lpstr>
      <vt:lpstr>Роль семьи  в формировании стрессоустойчивости детей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Анна Евгеньевна Масленкова</cp:lastModifiedBy>
  <cp:revision>235</cp:revision>
  <dcterms:created xsi:type="dcterms:W3CDTF">2012-04-26T17:06:14Z</dcterms:created>
  <dcterms:modified xsi:type="dcterms:W3CDTF">2024-04-10T12:01:42Z</dcterms:modified>
</cp:coreProperties>
</file>