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65" autoAdjust="0"/>
    <p:restoredTop sz="94660"/>
  </p:normalViewPr>
  <p:slideViewPr>
    <p:cSldViewPr snapToGrid="0">
      <p:cViewPr varScale="1">
        <p:scale>
          <a:sx n="91" d="100"/>
          <a:sy n="91" d="100"/>
        </p:scale>
        <p:origin x="57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11/22/2024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11/22/2024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11/22/2024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11/22/2024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11/22/2024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1358537"/>
            <a:ext cx="8825658" cy="3418844"/>
          </a:xfrm>
        </p:spPr>
        <p:txBody>
          <a:bodyPr/>
          <a:lstStyle/>
          <a:p>
            <a:r>
              <a:rPr lang="ru-RU" dirty="0" smtClean="0"/>
              <a:t>КАК РАСПОЗНАТЬ ПОДРОСТКА С</a:t>
            </a:r>
            <a:br>
              <a:rPr lang="ru-RU" dirty="0" smtClean="0"/>
            </a:br>
            <a:r>
              <a:rPr lang="ru-RU" dirty="0" smtClean="0"/>
              <a:t>СУИЦИДАЛЬНЫМИ</a:t>
            </a:r>
            <a:br>
              <a:rPr lang="ru-RU" dirty="0" smtClean="0"/>
            </a:br>
            <a:r>
              <a:rPr lang="ru-RU" dirty="0" smtClean="0"/>
              <a:t>НАКЛОННОСТЯМИ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54955" y="5593080"/>
            <a:ext cx="8825658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2684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ПСИХОЛОГИЯ ЧЕЛОВЕКА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8194" y="2603500"/>
            <a:ext cx="11691257" cy="3416300"/>
          </a:xfrm>
        </p:spPr>
        <p:txBody>
          <a:bodyPr/>
          <a:lstStyle/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ru-RU" sz="3200" b="1" dirty="0" smtClean="0"/>
              <a:t>             </a:t>
            </a:r>
            <a:endParaRPr lang="ru-RU" sz="3200" b="1" dirty="0"/>
          </a:p>
        </p:txBody>
      </p:sp>
      <p:sp>
        <p:nvSpPr>
          <p:cNvPr id="5" name="Овал 4"/>
          <p:cNvSpPr/>
          <p:nvPr/>
        </p:nvSpPr>
        <p:spPr>
          <a:xfrm>
            <a:off x="4615596" y="3517900"/>
            <a:ext cx="3200401" cy="13977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НАСТРОЕНИЕ</a:t>
            </a:r>
          </a:p>
          <a:p>
            <a:pPr algn="ctr"/>
            <a:r>
              <a:rPr lang="ru-RU" sz="2000" b="1" dirty="0" smtClean="0"/>
              <a:t>АКТИВНОСТЬ</a:t>
            </a:r>
          </a:p>
          <a:p>
            <a:pPr algn="ctr"/>
            <a:r>
              <a:rPr lang="ru-RU" sz="2000" b="1" dirty="0" smtClean="0"/>
              <a:t>МОТИВАЦИЯ</a:t>
            </a:r>
            <a:endParaRPr lang="ru-RU" sz="2000" b="1" dirty="0"/>
          </a:p>
        </p:txBody>
      </p:sp>
      <p:sp>
        <p:nvSpPr>
          <p:cNvPr id="6" name="Овал 5"/>
          <p:cNvSpPr/>
          <p:nvPr/>
        </p:nvSpPr>
        <p:spPr>
          <a:xfrm>
            <a:off x="9104810" y="3513609"/>
            <a:ext cx="2834641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ПОВЕДЕНИЕ</a:t>
            </a:r>
          </a:p>
          <a:p>
            <a:pPr algn="ctr"/>
            <a:r>
              <a:rPr lang="ru-RU" sz="2400" dirty="0" smtClean="0"/>
              <a:t>ПОСТУПКИ</a:t>
            </a:r>
            <a:endParaRPr lang="ru-RU" sz="2400" dirty="0"/>
          </a:p>
        </p:txBody>
      </p:sp>
      <p:sp>
        <p:nvSpPr>
          <p:cNvPr id="7" name="Стрелка вправо 6"/>
          <p:cNvSpPr/>
          <p:nvPr/>
        </p:nvSpPr>
        <p:spPr>
          <a:xfrm rot="1198572">
            <a:off x="4127730" y="3468692"/>
            <a:ext cx="592662" cy="304652"/>
          </a:xfrm>
          <a:prstGeom prst="rightArrow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8007531" y="3931267"/>
            <a:ext cx="796834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30629" y="2603499"/>
            <a:ext cx="3429000" cy="14721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												</a:t>
            </a:r>
            <a:endParaRPr lang="ru-RU" sz="2400" dirty="0"/>
          </a:p>
          <a:p>
            <a:endParaRPr lang="ru-RU" sz="2400" dirty="0" smtClean="0"/>
          </a:p>
          <a:p>
            <a:endParaRPr lang="ru-RU" sz="2400" dirty="0"/>
          </a:p>
          <a:p>
            <a:r>
              <a:rPr lang="ru-RU" sz="2400" dirty="0" smtClean="0"/>
              <a:t> </a:t>
            </a:r>
          </a:p>
          <a:p>
            <a:r>
              <a:rPr lang="ru-RU" sz="2400" dirty="0" smtClean="0"/>
              <a:t> </a:t>
            </a:r>
            <a:r>
              <a:rPr lang="ru-RU" sz="2000" b="1" dirty="0" smtClean="0"/>
              <a:t>МЫСЛИ</a:t>
            </a:r>
            <a:r>
              <a:rPr lang="ru-RU" sz="2000" b="1" dirty="0"/>
              <a:t>:</a:t>
            </a:r>
            <a:r>
              <a:rPr lang="ru-RU" sz="2000" b="1" dirty="0" smtClean="0"/>
              <a:t> </a:t>
            </a:r>
            <a:r>
              <a:rPr lang="ru-RU" sz="1400" b="1" dirty="0" smtClean="0"/>
              <a:t>ГИБКОСТЬ, АДЕКВАТНАЯ КРИТИЧНОСТЬ К СЕБЕ И МИРУ</a:t>
            </a:r>
            <a:endParaRPr lang="ru-RU" sz="2400" dirty="0" smtClean="0"/>
          </a:p>
          <a:p>
            <a:r>
              <a:rPr lang="en-US" sz="2400" dirty="0" smtClean="0"/>
              <a:t>										Z</a:t>
            </a:r>
            <a:r>
              <a:rPr lang="ru-RU" sz="2400" dirty="0" smtClean="0"/>
              <a:t>000000000000000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0000000000</a:t>
            </a:r>
            <a:endParaRPr lang="ru-RU" sz="2400" dirty="0"/>
          </a:p>
        </p:txBody>
      </p:sp>
      <p:sp>
        <p:nvSpPr>
          <p:cNvPr id="10" name="Овал 9"/>
          <p:cNvSpPr/>
          <p:nvPr/>
        </p:nvSpPr>
        <p:spPr>
          <a:xfrm>
            <a:off x="130629" y="4781005"/>
            <a:ext cx="3429000" cy="1449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ПЕРЕЖИВАНИЯ</a:t>
            </a:r>
          </a:p>
          <a:p>
            <a:pPr algn="ctr"/>
            <a:r>
              <a:rPr lang="ru-RU" sz="1400" b="1" dirty="0" smtClean="0"/>
              <a:t>СПОСОБНОСТЬ К САМОРЕГУЛЯЦИИ, ВЫДЕРЖИВАТЬ НЕГАТИВНЫЕ ЭМОЦИИ</a:t>
            </a:r>
            <a:endParaRPr lang="ru-RU" sz="1400" b="1" dirty="0"/>
          </a:p>
        </p:txBody>
      </p:sp>
      <p:sp>
        <p:nvSpPr>
          <p:cNvPr id="11" name="Стрелка вниз 10"/>
          <p:cNvSpPr/>
          <p:nvPr/>
        </p:nvSpPr>
        <p:spPr>
          <a:xfrm>
            <a:off x="1019191" y="4151336"/>
            <a:ext cx="393648" cy="607497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 rot="10800000">
            <a:off x="2284262" y="4107541"/>
            <a:ext cx="367977" cy="578008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20123976">
            <a:off x="4062933" y="4539698"/>
            <a:ext cx="664783" cy="32106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4754603" y="2320563"/>
            <a:ext cx="2906209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РЕАЛИСТИЧНАЯ ОЦЕНКА СИТУАЦИИ,</a:t>
            </a:r>
          </a:p>
          <a:p>
            <a:pPr algn="ctr"/>
            <a:r>
              <a:rPr lang="ru-RU" sz="1400" b="1" dirty="0" smtClean="0"/>
              <a:t>СТРАТЕГИИ РЕШЕНИЯ ПРОБЛЕМЫ</a:t>
            </a:r>
            <a:endParaRPr lang="ru-RU" sz="1400" b="1" dirty="0"/>
          </a:p>
        </p:txBody>
      </p:sp>
      <p:sp>
        <p:nvSpPr>
          <p:cNvPr id="14" name="Овал 13"/>
          <p:cNvSpPr/>
          <p:nvPr/>
        </p:nvSpPr>
        <p:spPr>
          <a:xfrm>
            <a:off x="4615597" y="5246678"/>
            <a:ext cx="3200400" cy="138925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ПЕССИМИСТИЧЕСКАЯ ОЦЕНКА СИТУАЦИИ,</a:t>
            </a:r>
          </a:p>
          <a:p>
            <a:pPr algn="ctr"/>
            <a:r>
              <a:rPr lang="ru-RU" sz="1400" b="1" dirty="0" smtClean="0"/>
              <a:t>СИНДРОМ ВЫУЧЕННОЙ БЕСПОМОЩНОСТИ</a:t>
            </a:r>
          </a:p>
        </p:txBody>
      </p:sp>
      <p:sp>
        <p:nvSpPr>
          <p:cNvPr id="15" name="Стрелка вниз 14"/>
          <p:cNvSpPr/>
          <p:nvPr/>
        </p:nvSpPr>
        <p:spPr>
          <a:xfrm rot="10800000" flipH="1">
            <a:off x="6013264" y="3203394"/>
            <a:ext cx="272036" cy="33963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 flipH="1">
            <a:off x="6029233" y="4885209"/>
            <a:ext cx="287661" cy="39188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7935685" y="2611164"/>
            <a:ext cx="868680" cy="49779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8007531" y="5643154"/>
            <a:ext cx="796834" cy="48223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9104810" y="2320563"/>
            <a:ext cx="2743201" cy="10560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НОРМАТИВНОЕ:</a:t>
            </a:r>
          </a:p>
          <a:p>
            <a:pPr algn="ctr"/>
            <a:r>
              <a:rPr lang="ru-RU" sz="1600" b="1" dirty="0" smtClean="0"/>
              <a:t>САМОСТОЯТ-НО,</a:t>
            </a:r>
          </a:p>
          <a:p>
            <a:pPr algn="ctr"/>
            <a:r>
              <a:rPr lang="ru-RU" sz="1600" b="1" dirty="0" smtClean="0"/>
              <a:t>С ПОДДЕРЖКОЙ</a:t>
            </a:r>
          </a:p>
        </p:txBody>
      </p:sp>
      <p:sp>
        <p:nvSpPr>
          <p:cNvPr id="20" name="Овал 19"/>
          <p:cNvSpPr/>
          <p:nvPr/>
        </p:nvSpPr>
        <p:spPr>
          <a:xfrm>
            <a:off x="9196250" y="5277095"/>
            <a:ext cx="2860766" cy="125270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ДЕСТРУКТИВНОЕНАПРАВЛЕННОЕ ВО ВНЕ ИЛИ НА СЕБЯ</a:t>
            </a:r>
            <a:endParaRPr lang="ru-RU" b="1" dirty="0"/>
          </a:p>
        </p:txBody>
      </p:sp>
      <p:sp>
        <p:nvSpPr>
          <p:cNvPr id="21" name="Стрелка вниз 20"/>
          <p:cNvSpPr/>
          <p:nvPr/>
        </p:nvSpPr>
        <p:spPr>
          <a:xfrm>
            <a:off x="10386982" y="4874070"/>
            <a:ext cx="270293" cy="413567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 rot="10800000">
            <a:off x="10382784" y="3265102"/>
            <a:ext cx="252722" cy="39445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932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ПСИХОЛОГИЯ ПОДРОСТКА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514" y="2603500"/>
            <a:ext cx="11194869" cy="382342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400" b="1" dirty="0" smtClean="0"/>
              <a:t>СЛОЖНЫЙ КРИЗИСНЫЙ ПЕРИОД</a:t>
            </a:r>
            <a:r>
              <a:rPr lang="ru-RU" b="1" dirty="0" smtClean="0"/>
              <a:t>:</a:t>
            </a:r>
          </a:p>
          <a:p>
            <a:r>
              <a:rPr lang="ru-RU" b="1" dirty="0" smtClean="0"/>
              <a:t>ДЛИТЕЛЬНЫЙ ПО ПРОДОЛЖИТЕЛЬНОСТИ, НЕСКОЛЬКО ЛЕТ</a:t>
            </a:r>
          </a:p>
          <a:p>
            <a:r>
              <a:rPr lang="ru-RU" b="1" dirty="0" smtClean="0"/>
              <a:t>ГОРМОНАЛЬНЫЕ ИЗМЕНЕНИЯ</a:t>
            </a:r>
          </a:p>
          <a:p>
            <a:r>
              <a:rPr lang="ru-RU" b="1" dirty="0" smtClean="0"/>
              <a:t>УСЛОЖНЯЕТСЯ МЫШЛЕНИЕ, АБСТРАКТНО-ЛОГИЧЕСКИЙ УРОВЕНЬ, РАЗМЫШЛЕНИЯ О СМЫСЛЕ</a:t>
            </a:r>
          </a:p>
          <a:p>
            <a:r>
              <a:rPr lang="ru-RU" b="1" dirty="0" smtClean="0"/>
              <a:t>ПОЯВЛЯЕТСЯ КРИТИЧНОСТЬ К ПРЕЖНИМ ЖИЗНЕННЫМ ИДЕАЛАМ, ПОВЫШЕННАЯ КРИТИКА К СЕБЕ</a:t>
            </a:r>
          </a:p>
          <a:p>
            <a:r>
              <a:rPr lang="ru-RU" b="1" dirty="0" smtClean="0"/>
              <a:t>ОБЕСЦЕНИВАЮТСЯ ЗНАЧИМЫЕ ЛЮДИ, ОТНОШЕНИЯ, ЦЕННОСТИ</a:t>
            </a:r>
          </a:p>
          <a:p>
            <a:r>
              <a:rPr lang="ru-RU" b="1" dirty="0" smtClean="0"/>
              <a:t>МЕНЯЮТСЯ СМЫСЛЫ, СИНДРОМ ДРАМАТИЗАЦИИ</a:t>
            </a:r>
          </a:p>
          <a:p>
            <a:r>
              <a:rPr lang="ru-RU" b="1" dirty="0"/>
              <a:t>ИНТЕНСИВНОСТЬ НЕГАТИВНЫХ ПЕРЕЖИВАНИЙ, С КОТОРЫМИ РЕБЕНОК СТАЛКИВАЕТСЯ ВПЕРВЫЕ </a:t>
            </a:r>
          </a:p>
          <a:p>
            <a:r>
              <a:rPr lang="ru-RU" b="1" dirty="0" smtClean="0"/>
              <a:t>ОСТРАЯ ПОТРЕБНОСТЬ В ЭМОЦИОНАЛЬНОЙ ПОДДЕРЖКЕ (КОНТЕЙНИРОВАНИЕ)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endParaRPr lang="ru-RU" b="1" dirty="0" smtClean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112448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ФАКТОРЫ РИСКА СУИЦИДА И СЕЛФХАРМ У ПОДРОСТКА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4136934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718456" y="2364376"/>
            <a:ext cx="412786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АДАПТИРОВАННЫЕ ПОДРОСТКИ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7276011" y="2364376"/>
            <a:ext cx="438912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ДЕЗАДАПТИРОВАННЫЕ ПОДРОСТКИ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7200" y="3400334"/>
            <a:ext cx="4911634" cy="33400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b="1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/>
              <a:t>ОТНОШЕНИЯ МЕЖДУ РОДИТЕЛЯМИ, СПОСОБНОСТЬ К САМОРЕГУЛЯЦИИ И ПРОЖИВАНИЮ КРИЗИСОВ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/>
              <a:t>НОРМАТИВНОЕ ВОСПИТАНИЕ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/>
              <a:t>СПОСОБНОСТЬ РОДИТЕЛЕЙ ОКАЗЫВАТЬ ЭМОЦИОНАЛЬНУЮ ПОДДЕРЖКУ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/>
              <a:t>СПОСОБНОСТЬ ПОДРОСТКА ВЫДЕРЖИВАТЬ НЕГАТИВНЫЕ ЧУВСТВА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/>
              <a:t>ВЫДЕРЖИВАТЬ ТРУДНОСТИ В УЧЕБЕ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/>
              <a:t>УМЕНИЕ ДРУЖИТЬ, ОБЩАТЬСЯ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b="1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701247" y="3400335"/>
            <a:ext cx="5055324" cy="317028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/>
              <a:t>ТРАВМИРУЮЩИЕ ИЛИ ДЛИТЕЛЬНЫЕ СТРЕССОВЫЕ ФАКТОРЫ В СЕМЬЕ (РАЗВОД, СМЕРТЬ, БОЛЕЗНИ, КОНФЛИКТЫ МЕЖДУ РОДИТЕЛЯМИ)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/>
              <a:t>НАРУШЕНИЯ ВОСПИТАНИЯ (ПРОТИВОРЕЧИВЫЙ ИЛИ НЕПОСЛЕДОВАТЕЛЬНЫЙ СТИЛЬ, ГИПЕР ИЛИ ГИПООПЕКА)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/>
              <a:t>ОСЛОЖНЕННАЯ ШКОЛЬНАЯ ЖИЗНЬ (ТРУДНОСТИ ОБУЧЕНИЯ, БУЛЛИНГ)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/>
              <a:t>НЕСПОСОБНОСТЬ К ОБЩЕНИЮ СО СВЕРСТНИКАМИ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727508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9465149" cy="620001"/>
          </a:xfrm>
        </p:spPr>
        <p:txBody>
          <a:bodyPr/>
          <a:lstStyle/>
          <a:p>
            <a:pPr algn="ctr"/>
            <a:r>
              <a:rPr lang="ru-RU" sz="3200" dirty="0" smtClean="0"/>
              <a:t>ДИАГНОСТИКА СУИЦИДАЛЬНЫХ ТЕНДЕНЦИЙ ИЛИ СЕЛФХАРМ У ПОДРОСТКОВ. МЕТОД НАБЛЮДЕНИЯ И БЕСЕДЫ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446" y="2122525"/>
            <a:ext cx="11639005" cy="4735476"/>
          </a:xfrm>
        </p:spPr>
        <p:txBody>
          <a:bodyPr numCol="2">
            <a:normAutofit fontScale="775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r>
              <a:rPr lang="ru-RU" sz="1600" b="1" dirty="0" smtClean="0"/>
              <a:t> </a:t>
            </a:r>
          </a:p>
          <a:p>
            <a:endParaRPr lang="ru-RU" sz="1600" b="1" dirty="0" smtClean="0"/>
          </a:p>
          <a:p>
            <a:r>
              <a:rPr lang="ru-RU" sz="1600" b="1" dirty="0" smtClean="0"/>
              <a:t>НАЛИЧИЕ ПОРЕЗОВ</a:t>
            </a:r>
          </a:p>
          <a:p>
            <a:r>
              <a:rPr lang="ru-RU" sz="1600" b="1" dirty="0" smtClean="0"/>
              <a:t>ПЛОХО ИДЕТ НА КОНТАКТ, ЗАКРЫТ, ЗАМКНУТ, ВРАЖДЕБЕН, ПОГРУЖЕН В СЕБЯ</a:t>
            </a:r>
          </a:p>
          <a:p>
            <a:r>
              <a:rPr lang="ru-RU" sz="1600" b="1" dirty="0" smtClean="0"/>
              <a:t>НАПРЯЖЕННОСТЬ ПОЗЫ, ВЯЛОСТЬ ИЛИ НЕЛОВКОСТЬ ДВИЖЕНИЙ, </a:t>
            </a:r>
            <a:r>
              <a:rPr lang="ru-RU" sz="1600" b="1" dirty="0"/>
              <a:t>ОТЧУЖДЕННЫЙ </a:t>
            </a:r>
            <a:r>
              <a:rPr lang="ru-RU" sz="1600" b="1" dirty="0" smtClean="0"/>
              <a:t>ВЗГЛЯД, ЗАДУМЧИВОСТЬ, ВЗДОХИ</a:t>
            </a:r>
            <a:endParaRPr lang="ru-RU" sz="1600" b="1" dirty="0"/>
          </a:p>
          <a:p>
            <a:r>
              <a:rPr lang="ru-RU" sz="1600" b="1" dirty="0" smtClean="0"/>
              <a:t>ПОНИЖЕННЫЙ ЭМОЦИОНАЛЬНЫЙ ФОН, НЕ РЕАГИРУЕТ НА ШУТКИ, ПОХВАЛУ, БЕДНОСТЬ МИМИКИ </a:t>
            </a:r>
          </a:p>
          <a:p>
            <a:r>
              <a:rPr lang="ru-RU" sz="1600" b="1" dirty="0" smtClean="0"/>
              <a:t>ВЕГЕТАТИВНАЯ НЕУСТОЙЧИВОСТЬ (ПОТЛИВОСТЬ, УЧАЩЕННЫЙ ПУЛЬС) </a:t>
            </a:r>
          </a:p>
          <a:p>
            <a:r>
              <a:rPr lang="ru-RU" sz="1600" b="1" dirty="0" smtClean="0"/>
              <a:t>НЕОЖИДАННОЕ ПОЯВЛЕНИЕ ВИЗУАЛЬНОГО КОНТАКТА НА ТЕМЫ ИЗ ЖИЗНИ</a:t>
            </a:r>
          </a:p>
          <a:p>
            <a:r>
              <a:rPr lang="ru-RU" sz="1600" b="1" dirty="0" smtClean="0"/>
              <a:t>ВНЕШНИЙ ВИД, ВЫЧУРНОСТЬ, НЕЛЕПОСТЬ, НЕОПРЯТНОСТЬ, СЛИШКОМ ЯРКИЕ ДЕТАЛИ</a:t>
            </a:r>
          </a:p>
          <a:p>
            <a:r>
              <a:rPr lang="ru-RU" sz="1600" b="1" dirty="0" smtClean="0"/>
              <a:t>ПРОБЛЕМЫ С ВЕСОМ</a:t>
            </a:r>
          </a:p>
          <a:p>
            <a:endParaRPr lang="ru-RU" sz="1600" b="1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endParaRPr lang="ru-RU" sz="1600" b="1" dirty="0" smtClean="0"/>
          </a:p>
          <a:p>
            <a:endParaRPr lang="ru-RU" sz="1600" b="1" dirty="0"/>
          </a:p>
          <a:p>
            <a:r>
              <a:rPr lang="ru-RU" sz="1600" b="1" dirty="0" smtClean="0"/>
              <a:t>БЕЗРАЗЛИЧНОЕ ОТНОШЕНИЕ К СВОЕЙ СУДЬБЕ, РАВНОДУШИЕ К УЧЕБЕ, БЕССМЫСЛЕННОСТЬ ОБРАЗОВАНИЯ</a:t>
            </a:r>
          </a:p>
          <a:p>
            <a:r>
              <a:rPr lang="ru-RU" sz="1600" b="1" dirty="0" smtClean="0"/>
              <a:t>ОТСУТСТВИЕ ПЛАНОВ НА БУДУЩЕЕ, ИНТЕРЕСОВ, ХОББИ</a:t>
            </a:r>
          </a:p>
          <a:p>
            <a:r>
              <a:rPr lang="ru-RU" sz="1600" b="1" dirty="0" smtClean="0"/>
              <a:t>ОТСУТСТВИЕ ДРУЗЕЙ</a:t>
            </a:r>
          </a:p>
          <a:p>
            <a:r>
              <a:rPr lang="ru-RU" sz="1600" b="1" dirty="0"/>
              <a:t>ДИСМОРФОФОБИЯ</a:t>
            </a:r>
          </a:p>
          <a:p>
            <a:r>
              <a:rPr lang="ru-RU" sz="1600" b="1" dirty="0" smtClean="0"/>
              <a:t>УХОД </a:t>
            </a:r>
            <a:r>
              <a:rPr lang="ru-RU" sz="1600" b="1" dirty="0"/>
              <a:t>ОТ ОТВЕТОВ НА ВОПРОСЫ О СЕМЬЕ, ПОЖИМАНИЕ ПЛЕЧАМИ, </a:t>
            </a:r>
            <a:r>
              <a:rPr lang="en-US" sz="1600" b="1" dirty="0"/>
              <a:t>“</a:t>
            </a:r>
            <a:r>
              <a:rPr lang="ru-RU" sz="1600" b="1" dirty="0"/>
              <a:t>НЕ ЗНАЮ</a:t>
            </a:r>
            <a:r>
              <a:rPr lang="en-US" sz="1600" b="1" dirty="0"/>
              <a:t>”</a:t>
            </a:r>
            <a:endParaRPr lang="ru-RU" sz="1600" b="1" dirty="0"/>
          </a:p>
          <a:p>
            <a:r>
              <a:rPr lang="ru-RU" sz="1600" b="1" dirty="0" smtClean="0"/>
              <a:t>НЕГАТИВНЫЕ МЫСЛИ О СЕБЕ И СВОЕЙ ЖИЗНИ</a:t>
            </a:r>
          </a:p>
          <a:p>
            <a:r>
              <a:rPr lang="ru-RU" sz="1600" b="1" dirty="0" smtClean="0"/>
              <a:t>ОТСУТСТВИЕ УДИВЛЕНИЯ НА ВОПРОС О СМЕРТИ, НЕТ ОТРИЦАНИЯ СУИЦИДАЛЬНЫХ МЫСЛЕЙ</a:t>
            </a:r>
          </a:p>
          <a:p>
            <a:endParaRPr lang="ru-RU" dirty="0" smtClean="0"/>
          </a:p>
        </p:txBody>
      </p:sp>
      <p:sp>
        <p:nvSpPr>
          <p:cNvPr id="5" name="Стрелка вниз 4"/>
          <p:cNvSpPr/>
          <p:nvPr/>
        </p:nvSpPr>
        <p:spPr>
          <a:xfrm rot="1484413">
            <a:off x="3447260" y="2101258"/>
            <a:ext cx="353021" cy="483221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20325110">
            <a:off x="8005981" y="2241854"/>
            <a:ext cx="362125" cy="400944"/>
          </a:xfrm>
          <a:prstGeom prst="downArrow">
            <a:avLst>
              <a:gd name="adj1" fmla="val 50000"/>
              <a:gd name="adj2" fmla="val 6633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705394" y="2598486"/>
            <a:ext cx="4545875" cy="797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 ВИЗУАЛЬНЫЕ ПРИЗНАКИ, НАБЛЮДЕНИЕ ЗА ПОВЕДЕНИЕМ</a:t>
            </a:r>
            <a:endParaRPr lang="ru-RU" sz="1600" dirty="0"/>
          </a:p>
        </p:txBody>
      </p:sp>
      <p:sp>
        <p:nvSpPr>
          <p:cNvPr id="10" name="Овал 9"/>
          <p:cNvSpPr/>
          <p:nvPr/>
        </p:nvSpPr>
        <p:spPr>
          <a:xfrm>
            <a:off x="7561010" y="2598487"/>
            <a:ext cx="3566160" cy="7978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ВЫСКАЗЫВАНИЯ,</a:t>
            </a:r>
          </a:p>
          <a:p>
            <a:pPr algn="ctr"/>
            <a:r>
              <a:rPr lang="ru-RU" dirty="0" smtClean="0"/>
              <a:t>СОДЕРЖАНИЕ ОТВЕТОВ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1509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ПСИХОЛОГИЧЕСКАЯ ПОМОЩЬ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246810"/>
            <a:ext cx="9439023" cy="461118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000" b="1" dirty="0" smtClean="0"/>
              <a:t>ВСЕМ ПОДРОСТКАМ ЕСТЬ ЧТО РАССКАЗАТЬ ПСИХОЛОГУ, А ПОДРОСТКАМ С СУИЦИДАЛЬНЫМИ ПРОЯВЛЕНИЯМИ ПОСЕЩЕНИЕ ПСИХОЛОГА КРАЙНЕ НЕОБХОДИМО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dirty="0" smtClean="0"/>
              <a:t>ВАЖНО ДОНЕСТИ ПОДРОСТКУ, ЧТО К ПСИХОЛОГУ ОБРАЩАТЬСЯ НОРМАЛЬНО. ПСИХОЛОГ – ЭТО ХОРОШИЙ ЧЕЛОВЕК, КОТОРЫЙ ПОМОЖЕТ СПРАВИТЬСЯ С ПРОБЛЕМАМИ И ЗАИНТЕРЕСОВАН В ЭМОЦИОНАЛЬНОМ БЛАГОПОЛУИИ ЛЮДЕЙ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dirty="0" smtClean="0"/>
              <a:t>ЕСЛИ СЕМЬЯ НЕ ГОТОВА ИДТИ К ПСИХИАТРУ, ТО К ПСИХОЛОГУ ПРИЙТИ НЕОБХОДИМО (ПСИХОЛОГ УМЕЕТ ПОДБИРАТЬ СЛОВА, ЧТОБЫ НАСТРОИТЬ СЕМЬЮ ПОСЕТИТЬ ПСИХИАТРА)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dirty="0" smtClean="0"/>
              <a:t>В СОВРЕМЕННОМ ОБЩЕСТВЕ ВАЖНО НОРМАЛИЗОВЫВАТЬ ОБРАЩЕНИЕ ЛЮДЕЙ К ПСИХОЛОГАМ И ПСИХИАТРАМ (КАК К СПЕЦИАЛИСТАМ НЕ </a:t>
            </a:r>
            <a:r>
              <a:rPr lang="en-US" sz="2000" b="1" dirty="0" smtClean="0"/>
              <a:t>“</a:t>
            </a:r>
            <a:r>
              <a:rPr lang="ru-RU" sz="2000" b="1" dirty="0" smtClean="0"/>
              <a:t>ОПАСНЫХ</a:t>
            </a:r>
            <a:r>
              <a:rPr lang="en-US" sz="2000" b="1" dirty="0" smtClean="0"/>
              <a:t>”</a:t>
            </a:r>
            <a:r>
              <a:rPr lang="ru-RU" sz="2000" b="1" dirty="0" smtClean="0"/>
              <a:t>, А ПОМОГАЮЩИХ ПРОФЕССИЙ)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000" b="1" dirty="0" smtClean="0"/>
          </a:p>
          <a:p>
            <a:pPr>
              <a:buFont typeface="Wingdings" panose="05000000000000000000" pitchFamily="2" charset="2"/>
              <a:buChar char="ü"/>
            </a:pPr>
            <a:endParaRPr lang="ru-RU" sz="2000" b="1" dirty="0" smtClean="0"/>
          </a:p>
          <a:p>
            <a:pPr>
              <a:buFont typeface="Wingdings" panose="05000000000000000000" pitchFamily="2" charset="2"/>
              <a:buChar char="ü"/>
            </a:pPr>
            <a:endParaRPr lang="ru-RU" sz="2000" b="1" dirty="0" smtClean="0"/>
          </a:p>
          <a:p>
            <a:pPr>
              <a:buFont typeface="Wingdings" panose="05000000000000000000" pitchFamily="2" charset="2"/>
              <a:buChar char="ü"/>
            </a:pPr>
            <a:endParaRPr lang="ru-RU" sz="2000" b="1" dirty="0" smtClean="0"/>
          </a:p>
          <a:p>
            <a:pPr>
              <a:buFont typeface="Wingdings" panose="05000000000000000000" pitchFamily="2" charset="2"/>
              <a:buChar char="ü"/>
            </a:pPr>
            <a:endParaRPr lang="ru-RU" sz="2000" b="1" dirty="0" smtClean="0"/>
          </a:p>
          <a:p>
            <a:pPr marL="0" indent="0">
              <a:buNone/>
            </a:pPr>
            <a:endParaRPr lang="ru-RU" sz="2000" b="1" dirty="0" smtClean="0"/>
          </a:p>
          <a:p>
            <a:pPr>
              <a:buFont typeface="+mj-lt"/>
              <a:buAutoNum type="arabicPeriod"/>
            </a:pPr>
            <a:endParaRPr lang="ru-RU" dirty="0" smtClean="0"/>
          </a:p>
          <a:p>
            <a:pPr>
              <a:buFont typeface="+mj-lt"/>
              <a:buAutoNum type="arabicPeriod"/>
            </a:pPr>
            <a:endParaRPr lang="ru-RU" dirty="0" smtClean="0"/>
          </a:p>
          <a:p>
            <a:pPr>
              <a:buFont typeface="+mj-lt"/>
              <a:buAutoNum type="arabicPeriod"/>
            </a:pPr>
            <a:endParaRPr lang="ru-RU" dirty="0" smtClean="0"/>
          </a:p>
          <a:p>
            <a:pPr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89895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TM02900722[[fn=Ион (конференц-зал)]]</Template>
  <TotalTime>4456</TotalTime>
  <Words>485</Words>
  <Application>Microsoft Office PowerPoint</Application>
  <PresentationFormat>Широкоэкранный</PresentationFormat>
  <Paragraphs>98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Wingdings</vt:lpstr>
      <vt:lpstr>Wingdings 3</vt:lpstr>
      <vt:lpstr>Совет директоров</vt:lpstr>
      <vt:lpstr>КАК РАСПОЗНАТЬ ПОДРОСТКА С СУИЦИДАЛЬНЫМИ НАКЛОННОСТЯМИ</vt:lpstr>
      <vt:lpstr>ПСИХОЛОГИЯ ЧЕЛОВЕКА</vt:lpstr>
      <vt:lpstr>ПСИХОЛОГИЯ ПОДРОСТКА</vt:lpstr>
      <vt:lpstr>ФАКТОРЫ РИСКА СУИЦИДА И СЕЛФХАРМ У ПОДРОСТКА</vt:lpstr>
      <vt:lpstr>ДИАГНОСТИКА СУИЦИДАЛЬНЫХ ТЕНДЕНЦИЙ ИЛИ СЕЛФХАРМ У ПОДРОСТКОВ. МЕТОД НАБЛЮДЕНИЯ И БЕСЕДЫ</vt:lpstr>
      <vt:lpstr>ПСИХОЛОГИЧЕСКАЯ ПОМОЩЬ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Экспресс психодиагностика суицидального поведения подростков</dc:title>
  <dc:creator>Пользователь Windows</dc:creator>
  <cp:lastModifiedBy>Куксова Марина Юрьевна</cp:lastModifiedBy>
  <cp:revision>45</cp:revision>
  <dcterms:created xsi:type="dcterms:W3CDTF">2020-11-14T08:09:41Z</dcterms:created>
  <dcterms:modified xsi:type="dcterms:W3CDTF">2024-11-22T08:08:24Z</dcterms:modified>
</cp:coreProperties>
</file>