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sldIdLst>
    <p:sldId id="308" r:id="rId2"/>
    <p:sldId id="303" r:id="rId3"/>
    <p:sldId id="357" r:id="rId4"/>
    <p:sldId id="352" r:id="rId5"/>
    <p:sldId id="340" r:id="rId6"/>
    <p:sldId id="341" r:id="rId7"/>
    <p:sldId id="353" r:id="rId8"/>
    <p:sldId id="355" r:id="rId9"/>
    <p:sldId id="356" r:id="rId10"/>
    <p:sldId id="257" r:id="rId11"/>
    <p:sldId id="256" r:id="rId12"/>
    <p:sldId id="258" r:id="rId13"/>
    <p:sldId id="266" r:id="rId14"/>
    <p:sldId id="312" r:id="rId15"/>
    <p:sldId id="324" r:id="rId16"/>
    <p:sldId id="262" r:id="rId17"/>
    <p:sldId id="309" r:id="rId18"/>
    <p:sldId id="358" r:id="rId19"/>
    <p:sldId id="342" r:id="rId20"/>
    <p:sldId id="343" r:id="rId21"/>
    <p:sldId id="344" r:id="rId22"/>
    <p:sldId id="345" r:id="rId23"/>
    <p:sldId id="346" r:id="rId24"/>
    <p:sldId id="347" r:id="rId25"/>
    <p:sldId id="326" r:id="rId26"/>
    <p:sldId id="310" r:id="rId27"/>
    <p:sldId id="335" r:id="rId28"/>
    <p:sldId id="311" r:id="rId29"/>
    <p:sldId id="294" r:id="rId30"/>
    <p:sldId id="295" r:id="rId31"/>
    <p:sldId id="336" r:id="rId32"/>
    <p:sldId id="291" r:id="rId33"/>
    <p:sldId id="315" r:id="rId34"/>
    <p:sldId id="327" r:id="rId35"/>
    <p:sldId id="328" r:id="rId36"/>
    <p:sldId id="317" r:id="rId37"/>
    <p:sldId id="329" r:id="rId38"/>
    <p:sldId id="330" r:id="rId39"/>
    <p:sldId id="332" r:id="rId40"/>
    <p:sldId id="319" r:id="rId41"/>
    <p:sldId id="338" r:id="rId42"/>
    <p:sldId id="351" r:id="rId43"/>
    <p:sldId id="349" r:id="rId44"/>
    <p:sldId id="350" r:id="rId45"/>
    <p:sldId id="333" r:id="rId46"/>
    <p:sldId id="337" r:id="rId47"/>
    <p:sldId id="334" r:id="rId4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659" autoAdjust="0"/>
  </p:normalViewPr>
  <p:slideViewPr>
    <p:cSldViewPr>
      <p:cViewPr varScale="1">
        <p:scale>
          <a:sx n="97" d="100"/>
          <a:sy n="97" d="100"/>
        </p:scale>
        <p:origin x="-20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65155-488E-46BA-A9D3-8613EC2E848B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47C4A-EA82-4C32-AF4E-3D8464D460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8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47C4A-EA82-4C32-AF4E-3D8464D4602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47C4A-EA82-4C32-AF4E-3D8464D4602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47C4A-EA82-4C32-AF4E-3D8464D4602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76980-A030-498F-BDF9-F673C2E208A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76980-A030-498F-BDF9-F673C2E208A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76980-A030-498F-BDF9-F673C2E208A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76980-A030-498F-BDF9-F673C2E208A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76980-A030-498F-BDF9-F673C2E208A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76980-A030-498F-BDF9-F673C2E208A9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76980-A030-498F-BDF9-F673C2E208A9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76980-A030-498F-BDF9-F673C2E208A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47C4A-EA82-4C32-AF4E-3D8464D4602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76980-A030-498F-BDF9-F673C2E208A9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76980-A030-498F-BDF9-F673C2E208A9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47C4A-EA82-4C32-AF4E-3D8464D46022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47C4A-EA82-4C32-AF4E-3D8464D46022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47C4A-EA82-4C32-AF4E-3D8464D46022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47C4A-EA82-4C32-AF4E-3D8464D46022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6DD8430-4B69-42E1-A3BC-58E4A6DA7E2A}" type="slidenum">
              <a:rPr lang="ru-RU" altLang="ru-RU" smtClean="0"/>
              <a:pPr/>
              <a:t>43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8E85E4C-F2AB-40D5-8E37-27A934C3F276}" type="slidenum">
              <a:rPr lang="ru-RU" altLang="ru-RU" smtClean="0"/>
              <a:pPr/>
              <a:t>44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25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755C2C1-7FCF-47AE-BB12-5711B66F8CE4}" type="slidenum">
              <a:rPr lang="ru-RU" altLang="ru-RU" smtClean="0"/>
              <a:pPr eaLnBrk="1" hangingPunct="1"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47C4A-EA82-4C32-AF4E-3D8464D4602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47C4A-EA82-4C32-AF4E-3D8464D4602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47C4A-EA82-4C32-AF4E-3D8464D4602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47C4A-EA82-4C32-AF4E-3D8464D4602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76980-A030-498F-BDF9-F673C2E208A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76980-A030-498F-BDF9-F673C2E208A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2736304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Роль родителей в формировании у детей личных границ и профилактике преступлений против половой неприкосновенности 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7" name="Рисунок 6" descr="Мать разговаривает ее детям — стоковое фото #1531457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623" y="3068960"/>
            <a:ext cx="5168096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4824536" cy="4971380"/>
          </a:xfrm>
        </p:spPr>
        <p:txBody>
          <a:bodyPr>
            <a:noAutofit/>
          </a:bodyPr>
          <a:lstStyle/>
          <a:p>
            <a:pPr lvl="0" algn="l"/>
            <a:r>
              <a:rPr lang="ru-RU" sz="3600" dirty="0" smtClean="0"/>
              <a:t>Границы подросткового </a:t>
            </a:r>
            <a:br>
              <a:rPr lang="ru-RU" sz="3600" dirty="0" smtClean="0"/>
            </a:br>
            <a:r>
              <a:rPr lang="ru-RU" sz="3600" dirty="0" smtClean="0"/>
              <a:t>возраста (переходного от детства к взрослости)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/>
              <a:t>в</a:t>
            </a:r>
            <a:r>
              <a:rPr lang="ru-RU" sz="3600" dirty="0" smtClean="0"/>
              <a:t> современных </a:t>
            </a:r>
            <a:br>
              <a:rPr lang="ru-RU" sz="3600" dirty="0" smtClean="0"/>
            </a:br>
            <a:r>
              <a:rPr lang="ru-RU" sz="3600" dirty="0" smtClean="0"/>
              <a:t>условиях с </a:t>
            </a:r>
            <a:r>
              <a:rPr lang="ru-RU" sz="3600" dirty="0"/>
              <a:t>10-11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до </a:t>
            </a:r>
            <a:r>
              <a:rPr lang="ru-RU" sz="3600" dirty="0"/>
              <a:t>14-15 </a:t>
            </a:r>
            <a:r>
              <a:rPr lang="ru-RU" sz="3600" dirty="0" smtClean="0"/>
              <a:t>лет </a:t>
            </a:r>
            <a:r>
              <a:rPr lang="ru-RU" sz="3600" dirty="0"/>
              <a:t>(среднее звено школы).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3" name="Picture 3" descr="C:\Documents and Settings\Элина\Рабочий стол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340768"/>
            <a:ext cx="3384376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7543800" cy="5943600"/>
          </a:xfrm>
        </p:spPr>
        <p:txBody>
          <a:bodyPr>
            <a:noAutofit/>
          </a:bodyPr>
          <a:lstStyle/>
          <a:p>
            <a:pPr lvl="0" algn="l"/>
            <a:r>
              <a:rPr lang="ru-RU" b="1" dirty="0">
                <a:solidFill>
                  <a:schemeClr val="tx1"/>
                </a:solidFill>
              </a:rPr>
              <a:t>Причины «трудности» возраста.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Половое </a:t>
            </a:r>
            <a:r>
              <a:rPr lang="ru-RU" dirty="0">
                <a:solidFill>
                  <a:schemeClr val="tx1"/>
                </a:solidFill>
              </a:rPr>
              <a:t>созревание: </a:t>
            </a:r>
            <a:r>
              <a:rPr lang="ru-RU" dirty="0" smtClean="0">
                <a:solidFill>
                  <a:schemeClr val="tx1"/>
                </a:solidFill>
              </a:rPr>
              <a:t>чувство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тревоги, возбудимость,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депрессии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Дисморфофобия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(недовольство внешностью).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Часто </a:t>
            </a:r>
            <a:r>
              <a:rPr lang="ru-RU" dirty="0">
                <a:solidFill>
                  <a:schemeClr val="tx1"/>
                </a:solidFill>
              </a:rPr>
              <a:t>обострения соматических и нервно-психических заболеваний.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Даже для здоровых подростков характерна крайняя неустойчивость настроения, колебания самооценки, ранимость, неадекватность реакций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C:\Documents and Settings\Элина\Рабочий стол\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692696"/>
            <a:ext cx="280831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0"/>
            <a:ext cx="8534400" cy="658748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dirty="0">
                <a:solidFill>
                  <a:schemeClr val="tx1"/>
                </a:solidFill>
              </a:rPr>
              <a:t> Основные проблемы возраста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     </a:t>
            </a:r>
            <a:r>
              <a:rPr lang="ru-RU" sz="3300" dirty="0">
                <a:solidFill>
                  <a:schemeClr val="tx1"/>
                </a:solidFill>
              </a:rPr>
              <a:t>Ведущей потребностью становится общение со сверстниками. Привлекательность любого занятия у подростка зависит от возможности широкого общения со сверстниками. Нужно не только быть вместе, но и занимать среди сверстников определенное, устраивающее подростка положение. У многих подростков не получается «быть значимым» для ровесников, что приводит к тяжелым переживаниям. </a:t>
            </a:r>
            <a:endParaRPr lang="ru-RU" sz="3300" dirty="0" smtClean="0">
              <a:solidFill>
                <a:schemeClr val="tx1"/>
              </a:solidFill>
            </a:endParaRPr>
          </a:p>
          <a:p>
            <a:pPr algn="l"/>
            <a:r>
              <a:rPr lang="ru-RU" sz="3300" dirty="0" smtClean="0">
                <a:solidFill>
                  <a:schemeClr val="tx1"/>
                </a:solidFill>
              </a:rPr>
              <a:t>Если </a:t>
            </a:r>
            <a:r>
              <a:rPr lang="ru-RU" sz="3300" dirty="0">
                <a:solidFill>
                  <a:schemeClr val="tx1"/>
                </a:solidFill>
              </a:rPr>
              <a:t>такого положения </a:t>
            </a:r>
            <a:r>
              <a:rPr lang="ru-RU" sz="3300" dirty="0" smtClean="0">
                <a:solidFill>
                  <a:schemeClr val="tx1"/>
                </a:solidFill>
              </a:rPr>
              <a:t>не </a:t>
            </a:r>
          </a:p>
          <a:p>
            <a:pPr algn="l"/>
            <a:r>
              <a:rPr lang="ru-RU" sz="3300" dirty="0" smtClean="0">
                <a:solidFill>
                  <a:schemeClr val="tx1"/>
                </a:solidFill>
              </a:rPr>
              <a:t>удается </a:t>
            </a:r>
            <a:r>
              <a:rPr lang="ru-RU" sz="3300" dirty="0">
                <a:solidFill>
                  <a:schemeClr val="tx1"/>
                </a:solidFill>
              </a:rPr>
              <a:t>добиться в </a:t>
            </a:r>
            <a:endParaRPr lang="ru-RU" sz="3300" dirty="0" smtClean="0">
              <a:solidFill>
                <a:schemeClr val="tx1"/>
              </a:solidFill>
            </a:endParaRPr>
          </a:p>
          <a:p>
            <a:pPr algn="l"/>
            <a:r>
              <a:rPr lang="ru-RU" sz="3300" dirty="0" smtClean="0">
                <a:solidFill>
                  <a:schemeClr val="tx1"/>
                </a:solidFill>
              </a:rPr>
              <a:t>социально-одобряемой </a:t>
            </a:r>
          </a:p>
          <a:p>
            <a:pPr algn="l"/>
            <a:r>
              <a:rPr lang="ru-RU" sz="3300" dirty="0" smtClean="0">
                <a:solidFill>
                  <a:schemeClr val="tx1"/>
                </a:solidFill>
              </a:rPr>
              <a:t>деятельности</a:t>
            </a:r>
            <a:r>
              <a:rPr lang="ru-RU" sz="3300" dirty="0">
                <a:solidFill>
                  <a:schemeClr val="tx1"/>
                </a:solidFill>
              </a:rPr>
              <a:t>, </a:t>
            </a:r>
            <a:r>
              <a:rPr lang="ru-RU" sz="3300" dirty="0" smtClean="0">
                <a:solidFill>
                  <a:schemeClr val="tx1"/>
                </a:solidFill>
              </a:rPr>
              <a:t>молодой</a:t>
            </a:r>
          </a:p>
          <a:p>
            <a:pPr algn="l"/>
            <a:r>
              <a:rPr lang="ru-RU" sz="3300" dirty="0" smtClean="0">
                <a:solidFill>
                  <a:schemeClr val="tx1"/>
                </a:solidFill>
              </a:rPr>
              <a:t> </a:t>
            </a:r>
            <a:r>
              <a:rPr lang="ru-RU" sz="3300" dirty="0">
                <a:solidFill>
                  <a:schemeClr val="tx1"/>
                </a:solidFill>
              </a:rPr>
              <a:t>человек может искать его в </a:t>
            </a:r>
            <a:endParaRPr lang="ru-RU" sz="3300" dirty="0" smtClean="0">
              <a:solidFill>
                <a:schemeClr val="tx1"/>
              </a:solidFill>
            </a:endParaRPr>
          </a:p>
          <a:p>
            <a:pPr algn="l"/>
            <a:r>
              <a:rPr lang="ru-RU" sz="3300" dirty="0" smtClean="0">
                <a:solidFill>
                  <a:schemeClr val="tx1"/>
                </a:solidFill>
              </a:rPr>
              <a:t>сфере нарушений поведения.</a:t>
            </a:r>
            <a:endParaRPr lang="ru-RU" sz="3300" dirty="0">
              <a:solidFill>
                <a:schemeClr val="tx1"/>
              </a:solidFill>
            </a:endParaRPr>
          </a:p>
          <a:p>
            <a:r>
              <a:rPr lang="ru-RU" sz="3300" dirty="0" smtClean="0"/>
              <a:t>.</a:t>
            </a:r>
            <a:endParaRPr lang="ru-RU" sz="33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Элина\Рабочий стол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2371" y="3284984"/>
            <a:ext cx="3810000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4343400" cy="640871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5900" dirty="0" smtClean="0"/>
              <a:t>    Половое </a:t>
            </a:r>
            <a:r>
              <a:rPr lang="ru-RU" sz="5900" dirty="0"/>
              <a:t>созревание происходит раньше </a:t>
            </a:r>
            <a:r>
              <a:rPr lang="ru-RU" sz="5900" dirty="0" err="1"/>
              <a:t>общеорганического</a:t>
            </a:r>
            <a:r>
              <a:rPr lang="ru-RU" sz="5900" dirty="0"/>
              <a:t> и </a:t>
            </a:r>
            <a:r>
              <a:rPr lang="ru-RU" sz="5900" dirty="0" err="1"/>
              <a:t>социо-культурного</a:t>
            </a:r>
            <a:r>
              <a:rPr lang="ru-RU" sz="5900" dirty="0"/>
              <a:t>. Этим порождаются многие проблемы. В более сложном положении оказываются девочки, в связи, в частности,  с более  ранним половым созреванием и более сложным сочетанием будущих ролей жены и профессионала</a:t>
            </a:r>
            <a:r>
              <a:rPr lang="ru-RU" sz="5900" dirty="0" smtClean="0"/>
              <a:t>.</a:t>
            </a:r>
            <a:endParaRPr lang="ru-RU" sz="5900" dirty="0"/>
          </a:p>
        </p:txBody>
      </p:sp>
      <p:pic>
        <p:nvPicPr>
          <p:cNvPr id="5" name="Picture 2" descr="C:\Documents and Settings\Элина\Рабочий стол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838200"/>
            <a:ext cx="4500562" cy="3805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0" y="188913"/>
            <a:ext cx="3816350" cy="66690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1800" dirty="0"/>
              <a:t>    </a:t>
            </a:r>
            <a:r>
              <a:rPr lang="ru-RU" sz="1800" dirty="0" smtClean="0"/>
              <a:t>  </a:t>
            </a:r>
            <a:r>
              <a:rPr lang="ru-RU" dirty="0" smtClean="0"/>
              <a:t>Возрастные </a:t>
            </a:r>
            <a:r>
              <a:rPr lang="ru-RU" dirty="0"/>
              <a:t>реакции: эмансипации от взрослых; стремление к группированию со сверстниками, ориентация на мнение </a:t>
            </a:r>
            <a:r>
              <a:rPr lang="ru-RU" dirty="0" err="1"/>
              <a:t>референтной</a:t>
            </a:r>
            <a:r>
              <a:rPr lang="ru-RU" dirty="0"/>
              <a:t> группы;  формирование чувства взрослости. </a:t>
            </a:r>
          </a:p>
        </p:txBody>
      </p:sp>
      <p:pic>
        <p:nvPicPr>
          <p:cNvPr id="9219" name="Содержимое 7" descr="готы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51275" y="1268413"/>
            <a:ext cx="5292725" cy="3960812"/>
          </a:xfrm>
        </p:spPr>
      </p:pic>
      <p:pic>
        <p:nvPicPr>
          <p:cNvPr id="4" name="Содержимое 7" descr="готы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268760"/>
            <a:ext cx="529272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Текст 2"/>
          <p:cNvSpPr>
            <a:spLocks noGrp="1"/>
          </p:cNvSpPr>
          <p:nvPr>
            <p:ph type="body" sz="half" idx="1"/>
          </p:nvPr>
        </p:nvSpPr>
        <p:spPr>
          <a:xfrm>
            <a:off x="0" y="0"/>
            <a:ext cx="4649788" cy="6669088"/>
          </a:xfrm>
        </p:spPr>
        <p:txBody>
          <a:bodyPr>
            <a:normAutofit/>
          </a:bodyPr>
          <a:lstStyle/>
          <a:p>
            <a:pPr marL="73025" eaLnBrk="1" hangingPunct="1"/>
            <a:endParaRPr lang="ru-RU" sz="2800" dirty="0" smtClean="0">
              <a:latin typeface="Times New Roman" pitchFamily="18" charset="0"/>
            </a:endParaRPr>
          </a:p>
          <a:p>
            <a:pPr marL="73025"/>
            <a:r>
              <a:rPr lang="ru-RU" sz="2800" dirty="0">
                <a:solidFill>
                  <a:schemeClr val="tx1"/>
                </a:solidFill>
              </a:rPr>
              <a:t>Подростковый возраст – время экспериментов, поиска себя. Ограничить, изолировать молодых людей от своих сверстников, от своего времени нельзя. В то же время, любой молодой человек, выходя из «безопасного» мира своей семьи, ближайшего окружения</a:t>
            </a:r>
            <a:r>
              <a:rPr lang="ru-RU" sz="2800" dirty="0" smtClean="0">
                <a:solidFill>
                  <a:schemeClr val="tx1"/>
                </a:solidFill>
              </a:rPr>
              <a:t>, должен </a:t>
            </a:r>
            <a:r>
              <a:rPr lang="ru-RU" sz="2800" dirty="0">
                <a:solidFill>
                  <a:schemeClr val="tx1"/>
                </a:solidFill>
              </a:rPr>
              <a:t>владеть элементарными навыками безопасного поведения.</a:t>
            </a:r>
          </a:p>
          <a:p>
            <a:pPr marL="73025" eaLnBrk="1" hangingPunct="1"/>
            <a:endParaRPr lang="ru-RU" sz="2800" dirty="0" smtClean="0">
              <a:latin typeface="Times New Roman" pitchFamily="18" charset="0"/>
            </a:endParaRPr>
          </a:p>
        </p:txBody>
      </p:sp>
      <p:pic>
        <p:nvPicPr>
          <p:cNvPr id="12295" name="Picture 7" descr="Неформал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133600"/>
            <a:ext cx="4427537" cy="367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3600" dirty="0" smtClean="0"/>
              <a:t>   </a:t>
            </a:r>
            <a:r>
              <a:rPr lang="ru-RU" sz="3600" dirty="0"/>
              <a:t>В общем смысле, наилучшей защитой от конфликтов, нарушения прав </a:t>
            </a:r>
            <a:r>
              <a:rPr lang="ru-RU" sz="3600" dirty="0" smtClean="0"/>
              <a:t>подростков</a:t>
            </a:r>
          </a:p>
          <a:p>
            <a:pPr algn="just">
              <a:buNone/>
            </a:pPr>
            <a:r>
              <a:rPr lang="ru-RU" sz="3600" dirty="0" smtClean="0"/>
              <a:t>    в том числе нарушения их половой неприкосновенности, </a:t>
            </a:r>
            <a:r>
              <a:rPr lang="ru-RU" sz="3600" dirty="0"/>
              <a:t>является развитие у них уверенного стиля поведения. Такое поведение, в отличие от агрессивного, зависимого или </a:t>
            </a:r>
            <a:r>
              <a:rPr lang="ru-RU" sz="3600" dirty="0" err="1"/>
              <a:t>манипулятивного</a:t>
            </a:r>
            <a:r>
              <a:rPr lang="ru-RU" sz="3600" dirty="0"/>
              <a:t>, основано на позитивном отношении человека как к самому себе, так и к окружающим людям.</a:t>
            </a:r>
          </a:p>
          <a:p>
            <a:pPr algn="just">
              <a:buNone/>
            </a:pPr>
            <a:r>
              <a:rPr lang="ru-RU" sz="3600" dirty="0" smtClean="0"/>
              <a:t> </a:t>
            </a:r>
            <a:endParaRPr lang="ru-RU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/>
              <a:t>Признаки уверенного стиля</a:t>
            </a:r>
          </a:p>
          <a:p>
            <a:r>
              <a:rPr lang="ru-RU" sz="2800" b="1" dirty="0"/>
              <a:t>Речь</a:t>
            </a:r>
            <a:r>
              <a:rPr lang="ru-RU" sz="2800" dirty="0"/>
              <a:t>: честная, прямая. Человек способен искреннее  радоваться за других.</a:t>
            </a:r>
          </a:p>
          <a:p>
            <a:r>
              <a:rPr lang="ru-RU" sz="2800" dirty="0"/>
              <a:t>         Честно говорит "НЕТ" в случае если не желает что-либо делать. Просит    людей, не унижая их. Принимает "НЕТ" в качестве ответа. Не использует других людей и не разрешает   использовать себя.</a:t>
            </a:r>
          </a:p>
          <a:p>
            <a:r>
              <a:rPr lang="ru-RU" sz="2800" b="1" dirty="0"/>
              <a:t>         Голос:</a:t>
            </a:r>
            <a:r>
              <a:rPr lang="ru-RU" sz="2800" dirty="0"/>
              <a:t>  спокойный,  плавный, ясный, твёрдый, смягченный, достаточно громкий, чтобы слышать (но не слишком громкий).</a:t>
            </a:r>
          </a:p>
          <a:p>
            <a:pPr marL="0" indent="0">
              <a:buNone/>
            </a:pPr>
            <a:r>
              <a:rPr lang="ru-RU" sz="2800" dirty="0"/>
              <a:t>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 Глаза:</a:t>
            </a:r>
            <a:r>
              <a:rPr lang="ru-RU" dirty="0"/>
              <a:t> прямой контакт глаз. Есть исключения: некоторых культурах невежливо смотреть прямо на человека.</a:t>
            </a:r>
          </a:p>
          <a:p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/>
              <a:t>Поза: </a:t>
            </a:r>
            <a:r>
              <a:rPr lang="ru-RU" dirty="0"/>
              <a:t>сбалансированная,  осанка прямая  (но  не напряженная), движения мягкие.</a:t>
            </a:r>
          </a:p>
          <a:p>
            <a:r>
              <a:rPr lang="ru-RU" b="1" dirty="0"/>
              <a:t>  </a:t>
            </a:r>
            <a:r>
              <a:rPr lang="ru-RU" b="1" dirty="0" smtClean="0"/>
              <a:t> </a:t>
            </a:r>
            <a:r>
              <a:rPr lang="ru-RU" b="1" dirty="0"/>
              <a:t>Результат:</a:t>
            </a:r>
            <a:r>
              <a:rPr lang="ru-RU" dirty="0"/>
              <a:t> человек может не получить то, что   хочет, но   сохраняет   самоуважение. Нет намерения  причинить вред чувствам кого-нибудь ещё.</a:t>
            </a:r>
          </a:p>
        </p:txBody>
      </p:sp>
    </p:spTree>
    <p:extLst>
      <p:ext uri="{BB962C8B-B14F-4D97-AF65-F5344CB8AC3E}">
        <p14:creationId xmlns:p14="http://schemas.microsoft.com/office/powerpoint/2010/main" val="369657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0"/>
            <a:ext cx="8229600" cy="105251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Правила эффективного отказа</a:t>
            </a:r>
            <a:r>
              <a:rPr lang="ru-RU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141315" name="Rectangle 3"/>
          <p:cNvSpPr>
            <a:spLocks noGrp="1"/>
          </p:cNvSpPr>
          <p:nvPr>
            <p:ph type="body" idx="4294967295"/>
          </p:nvPr>
        </p:nvSpPr>
        <p:spPr>
          <a:xfrm>
            <a:off x="0" y="1125538"/>
            <a:ext cx="9144000" cy="5183187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400" dirty="0" smtClean="0">
                <a:cs typeface="Times New Roman" pitchFamily="18" charset="0"/>
              </a:rPr>
              <a:t>Скажите «НЕТ» (не существует замены, альтернативы этому слову).  Используйте местоимения «Я» - «Мне это будет неприятно», «Мне это не нужно…». </a:t>
            </a:r>
          </a:p>
          <a:p>
            <a:pPr lvl="0"/>
            <a:r>
              <a:rPr lang="ru-RU" sz="2400" dirty="0" smtClean="0">
                <a:cs typeface="Times New Roman" pitchFamily="18" charset="0"/>
              </a:rPr>
              <a:t>Объясните причину (кратко и четко дайте обоснование вашему отказу).</a:t>
            </a:r>
          </a:p>
          <a:p>
            <a:pPr lvl="0"/>
            <a:r>
              <a:rPr lang="ru-RU" sz="2400" dirty="0" smtClean="0">
                <a:cs typeface="Times New Roman" pitchFamily="18" charset="0"/>
              </a:rPr>
              <a:t>Сделайте паузу. Спокойно выслушайте партнера, пока он не договорит.</a:t>
            </a:r>
          </a:p>
          <a:p>
            <a:pPr lvl="0"/>
            <a:r>
              <a:rPr lang="ru-RU" sz="2400" dirty="0" smtClean="0">
                <a:cs typeface="Times New Roman" pitchFamily="18" charset="0"/>
              </a:rPr>
              <a:t>Проявите тактичность, вежливость, даже если партнер раздражен.</a:t>
            </a:r>
          </a:p>
          <a:p>
            <a:pPr lvl="0"/>
            <a:r>
              <a:rPr lang="ru-RU" sz="2400" dirty="0" smtClean="0">
                <a:cs typeface="Times New Roman" pitchFamily="18" charset="0"/>
              </a:rPr>
              <a:t>Ваш голос  должен быть твердым, взгляд прямым. Держитесь прямо,  руки  должны быть свободными.</a:t>
            </a:r>
          </a:p>
          <a:p>
            <a:pPr lvl="0"/>
            <a:r>
              <a:rPr lang="ru-RU" sz="2400" dirty="0" smtClean="0">
                <a:cs typeface="Times New Roman" pitchFamily="18" charset="0"/>
              </a:rPr>
              <a:t>Предложите  альтернативу, возможный для вас вариант, компромисс.</a:t>
            </a:r>
          </a:p>
        </p:txBody>
      </p:sp>
    </p:spTree>
    <p:extLst>
      <p:ext uri="{BB962C8B-B14F-4D97-AF65-F5344CB8AC3E}">
        <p14:creationId xmlns:p14="http://schemas.microsoft.com/office/powerpoint/2010/main" val="4122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Ведущая</a:t>
            </a:r>
            <a:br>
              <a:rPr lang="ru-RU" dirty="0"/>
            </a:br>
            <a:r>
              <a:rPr lang="ru-RU" dirty="0"/>
              <a:t>психолог высшей категории</a:t>
            </a:r>
            <a:br>
              <a:rPr lang="ru-RU" dirty="0"/>
            </a:br>
            <a:r>
              <a:rPr lang="ru-RU" sz="4800" b="1" dirty="0"/>
              <a:t>Ширяева Ирина </a:t>
            </a:r>
            <a:r>
              <a:rPr lang="ru-RU" sz="4800" b="1" dirty="0" err="1" smtClean="0"/>
              <a:t>Гедеоновна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3600" dirty="0" smtClean="0"/>
              <a:t>МУ центр «Доверие» </a:t>
            </a:r>
            <a:r>
              <a:rPr lang="ru-RU" sz="3600" dirty="0" err="1" smtClean="0"/>
              <a:t>г.Ярославль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dirty="0"/>
              <a:t> </a:t>
            </a:r>
            <a:br>
              <a:rPr lang="ru-RU" sz="3600" dirty="0"/>
            </a:b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09600"/>
            <a:ext cx="7488832" cy="29634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Навыки отказа</a:t>
            </a:r>
            <a:endParaRPr lang="ru-RU" sz="5400" b="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7715280"/>
            <a:ext cx="7086600" cy="71438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324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308725"/>
          </a:xfrm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Calibri" pitchFamily="34" charset="0"/>
                <a:cs typeface="Times New Roman" pitchFamily="18" charset="0"/>
              </a:rPr>
              <a:t>ИЗБЕГАНИЕ</a:t>
            </a:r>
          </a:p>
          <a:p>
            <a:pPr lvl="0">
              <a:buNone/>
            </a:pPr>
            <a:r>
              <a:rPr lang="ru-RU" dirty="0" smtClean="0">
                <a:latin typeface="Calibri" pitchFamily="34" charset="0"/>
                <a:cs typeface="Times New Roman" pitchFamily="18" charset="0"/>
              </a:rPr>
              <a:t>   Старайтесь заранее предвидеть ситуации,  которые  могут привести к неприятности , и не оказывайтесь в них.</a:t>
            </a:r>
          </a:p>
          <a:p>
            <a:pPr lvl="0">
              <a:buNone/>
            </a:pPr>
            <a:r>
              <a:rPr lang="ru-RU" dirty="0" smtClean="0">
                <a:latin typeface="Calibri" pitchFamily="34" charset="0"/>
                <a:cs typeface="Times New Roman" pitchFamily="18" charset="0"/>
              </a:rPr>
              <a:t>    Пример:  не садитесь в автомобиль  с незнакомыми людьми.</a:t>
            </a:r>
          </a:p>
        </p:txBody>
      </p:sp>
    </p:spTree>
    <p:extLst>
      <p:ext uri="{BB962C8B-B14F-4D97-AF65-F5344CB8AC3E}">
        <p14:creationId xmlns:p14="http://schemas.microsoft.com/office/powerpoint/2010/main" val="24927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5" name="Rectangle 5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СОПРОТИВЛЕНИЕ</a:t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66" name="Rectangle 6"/>
          <p:cNvSpPr>
            <a:spLocks noGrp="1"/>
          </p:cNvSpPr>
          <p:nvPr>
            <p:ph type="body" idx="4294967295"/>
          </p:nvPr>
        </p:nvSpPr>
        <p:spPr>
          <a:xfrm>
            <a:off x="457200" y="928670"/>
            <a:ext cx="8229600" cy="538005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Используйте язык тела, тогда, когда говорите «НЕТ». Старайтесь держаться прямо, держите ваши руки рядом с собой и не переступайте с ноги на ногу. Выражение  лица, движения тела и жесты рук – все это должно отражать твердость и уверенное решение.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Смотрите в глаза. Не смотрите на пол или вверх.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Говорите твердым голосом.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Говорите «НЕТ», «МНЕ ЭТО НЕ НАДО», повторяйте это снова, не объясняя причин. Не  оправдывайтесь. </a:t>
            </a:r>
          </a:p>
        </p:txBody>
      </p:sp>
    </p:spTree>
    <p:extLst>
      <p:ext uri="{BB962C8B-B14F-4D97-AF65-F5344CB8AC3E}">
        <p14:creationId xmlns:p14="http://schemas.microsoft.com/office/powerpoint/2010/main" val="28100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b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Наступление</a:t>
            </a:r>
            <a:endParaRPr lang="ru-RU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541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68413"/>
            <a:ext cx="8229600" cy="5040312"/>
          </a:xfrm>
        </p:spPr>
        <p:txBody>
          <a:bodyPr/>
          <a:lstStyle/>
          <a:p>
            <a:pPr lvl="0"/>
            <a:r>
              <a:rPr lang="ru-RU" sz="3200" dirty="0" smtClean="0">
                <a:latin typeface="Calibri" pitchFamily="34" charset="0"/>
                <a:cs typeface="Times New Roman" pitchFamily="18" charset="0"/>
              </a:rPr>
              <a:t>Наступайте. Попробуйте стать таким же, как человек, который давит на вас, и спросите: почему он непрерывно оказывает давление на вас после того, как вы сказали «НЕТ»</a:t>
            </a:r>
          </a:p>
          <a:p>
            <a:pPr lvl="0"/>
            <a:r>
              <a:rPr lang="ru-RU" sz="3200" dirty="0" smtClean="0">
                <a:latin typeface="Calibri" pitchFamily="34" charset="0"/>
                <a:cs typeface="Times New Roman" pitchFamily="18" charset="0"/>
              </a:rPr>
              <a:t>Узнайте причины, почему человек настаивает, чтобы вы что-то сделали и аргументируйте эти же причины против его самого.</a:t>
            </a:r>
          </a:p>
        </p:txBody>
      </p:sp>
    </p:spTree>
    <p:extLst>
      <p:ext uri="{BB962C8B-B14F-4D97-AF65-F5344CB8AC3E}">
        <p14:creationId xmlns:p14="http://schemas.microsoft.com/office/powerpoint/2010/main" val="9040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0"/>
            <a:ext cx="8229600" cy="7651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7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Уход, прекращение отношений</a:t>
            </a:r>
            <a:r>
              <a:rPr lang="ru-RU" sz="37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122883" name="Rectangle 3"/>
          <p:cNvSpPr>
            <a:spLocks noGrp="1"/>
          </p:cNvSpPr>
          <p:nvPr>
            <p:ph type="body" idx="4294967295"/>
          </p:nvPr>
        </p:nvSpPr>
        <p:spPr>
          <a:xfrm>
            <a:off x="0" y="1142984"/>
            <a:ext cx="9144000" cy="5194316"/>
          </a:xfrm>
        </p:spPr>
        <p:txBody>
          <a:bodyPr/>
          <a:lstStyle/>
          <a:p>
            <a:pPr lvl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Откажитесь обсуждать вопрос далее. Если возможно, выйдите из помещения (или повесьте телефонную трубку)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случае, если человек пытается оказывать на вас давление постоянно, прекратите отношения с ним.</a:t>
            </a:r>
          </a:p>
        </p:txBody>
      </p:sp>
    </p:spTree>
    <p:extLst>
      <p:ext uri="{BB962C8B-B14F-4D97-AF65-F5344CB8AC3E}">
        <p14:creationId xmlns:p14="http://schemas.microsoft.com/office/powerpoint/2010/main" val="21280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340769"/>
            <a:ext cx="7772400" cy="194421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Советы по защите от преступников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28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548679"/>
            <a:ext cx="8229600" cy="43239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dirty="0" smtClean="0">
                <a:latin typeface="Calibri" pitchFamily="34" charset="0"/>
                <a:cs typeface="Times New Roman" pitchFamily="18" charset="0"/>
              </a:rPr>
              <a:t>Если ты у себя дома</a:t>
            </a:r>
            <a:r>
              <a:rPr lang="ru-RU" dirty="0">
                <a:latin typeface="Calibri" pitchFamily="34" charset="0"/>
                <a:cs typeface="Times New Roman" pitchFamily="18" charset="0"/>
              </a:rPr>
              <a:t/>
            </a:r>
            <a:br>
              <a:rPr lang="ru-RU" dirty="0">
                <a:latin typeface="Calibri" pitchFamily="34" charset="0"/>
                <a:cs typeface="Times New Roman" pitchFamily="18" charset="0"/>
              </a:rPr>
            </a:br>
            <a:endParaRPr lang="ru-RU" b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4931" name="Rectangle 3"/>
          <p:cNvSpPr>
            <a:spLocks noGrp="1"/>
          </p:cNvSpPr>
          <p:nvPr>
            <p:ph type="body" idx="4294967295"/>
          </p:nvPr>
        </p:nvSpPr>
        <p:spPr>
          <a:xfrm>
            <a:off x="0" y="836712"/>
            <a:ext cx="9144000" cy="559268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lvl="0"/>
            <a:r>
              <a:rPr lang="ru-RU" sz="7000" dirty="0">
                <a:latin typeface="Calibri" pitchFamily="34" charset="0"/>
                <a:cs typeface="Times New Roman" pitchFamily="18" charset="0"/>
              </a:rPr>
              <a:t>В настоящее время преступники очень часто используют детей, пожилых людей, которые отличаются доверчивостью, для проникновения в квартиры. </a:t>
            </a:r>
            <a:endParaRPr lang="ru-RU" sz="7000" dirty="0" smtClean="0"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ru-RU" sz="7000" dirty="0" smtClean="0">
                <a:latin typeface="Calibri" pitchFamily="34" charset="0"/>
                <a:cs typeface="Times New Roman" pitchFamily="18" charset="0"/>
              </a:rPr>
              <a:t>В </a:t>
            </a:r>
            <a:r>
              <a:rPr lang="ru-RU" sz="7000" dirty="0">
                <a:latin typeface="Calibri" pitchFamily="34" charset="0"/>
                <a:cs typeface="Times New Roman" pitchFamily="18" charset="0"/>
              </a:rPr>
              <a:t>качестве предлога используются разные приемы: маркетинговые акции, соцопросы, предвыборные кампании и т.п. Ребенок или подросток, находясь дома один, должен соблюдать некоторые меры предосторожности.</a:t>
            </a:r>
          </a:p>
          <a:p>
            <a:pPr marL="0" indent="0">
              <a:buNone/>
            </a:pPr>
            <a:r>
              <a:rPr lang="ru-RU" sz="7000" dirty="0">
                <a:latin typeface="Calibri" pitchFamily="34" charset="0"/>
                <a:cs typeface="Times New Roman" pitchFamily="18" charset="0"/>
              </a:rPr>
              <a:t> </a:t>
            </a:r>
            <a:endParaRPr lang="ru-RU" sz="7000" dirty="0" smtClean="0"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ru-RU" sz="7000" dirty="0" smtClean="0">
                <a:latin typeface="Calibri" pitchFamily="34" charset="0"/>
                <a:cs typeface="Times New Roman" pitchFamily="18" charset="0"/>
              </a:rPr>
              <a:t>Отвечая на телефонный звонок незнакомого человека, который что-то предлагает или хочет получить от тебя какую-то информацию, попроси позвонить позже. Не говори, что взрослых нет дома.</a:t>
            </a:r>
          </a:p>
          <a:p>
            <a:pPr marL="0" indent="0">
              <a:buNone/>
            </a:pP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7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000" dirty="0"/>
          </a:p>
          <a:p>
            <a:endParaRPr lang="ru-RU" sz="6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76672"/>
            <a:ext cx="8060432" cy="5544615"/>
          </a:xfrm>
        </p:spPr>
        <p:txBody>
          <a:bodyPr>
            <a:normAutofit fontScale="40000" lnSpcReduction="20000"/>
          </a:bodyPr>
          <a:lstStyle/>
          <a:p>
            <a:pPr marL="1143000" lvl="0" indent="-1143000">
              <a:buFont typeface="Wingdings" pitchFamily="2" charset="2"/>
              <a:buChar char="§"/>
            </a:pPr>
            <a:r>
              <a:rPr lang="ru-RU" sz="8600" dirty="0">
                <a:solidFill>
                  <a:schemeClr val="tx1"/>
                </a:solidFill>
              </a:rPr>
              <a:t>Проверь, заперта ли входная дверь, закрыты ли окна.</a:t>
            </a:r>
          </a:p>
          <a:p>
            <a:pPr marL="1143000" indent="-1143000">
              <a:buFont typeface="Wingdings" pitchFamily="2" charset="2"/>
              <a:buChar char="§"/>
            </a:pPr>
            <a:endParaRPr lang="ru-RU" sz="8600" dirty="0">
              <a:solidFill>
                <a:schemeClr val="tx1"/>
              </a:solidFill>
            </a:endParaRPr>
          </a:p>
          <a:p>
            <a:pPr marL="1143000" lvl="0" indent="-1143000">
              <a:buFont typeface="Wingdings" pitchFamily="2" charset="2"/>
              <a:buChar char="§"/>
            </a:pPr>
            <a:r>
              <a:rPr lang="ru-RU" sz="8600" dirty="0">
                <a:solidFill>
                  <a:schemeClr val="tx1"/>
                </a:solidFill>
              </a:rPr>
              <a:t>Если кто-то позвонил в дверь, </a:t>
            </a:r>
            <a:r>
              <a:rPr lang="ru-RU" sz="8600" dirty="0" smtClean="0">
                <a:solidFill>
                  <a:schemeClr val="tx1"/>
                </a:solidFill>
              </a:rPr>
              <a:t>не впускай </a:t>
            </a:r>
            <a:r>
              <a:rPr lang="ru-RU" sz="8600" dirty="0">
                <a:solidFill>
                  <a:schemeClr val="tx1"/>
                </a:solidFill>
              </a:rPr>
              <a:t>незнакомого человека в квартиру. Попроси зайти позже.</a:t>
            </a:r>
          </a:p>
          <a:p>
            <a:pPr marL="1143000" indent="-1143000">
              <a:buFont typeface="Wingdings" pitchFamily="2" charset="2"/>
              <a:buChar char="§"/>
            </a:pPr>
            <a:endParaRPr lang="ru-RU" sz="8600" dirty="0">
              <a:solidFill>
                <a:schemeClr val="tx1"/>
              </a:solidFill>
            </a:endParaRPr>
          </a:p>
          <a:p>
            <a:pPr marL="1143000" lvl="0" indent="-1143000">
              <a:buFont typeface="Wingdings" pitchFamily="2" charset="2"/>
              <a:buChar char="§"/>
            </a:pPr>
            <a:r>
              <a:rPr lang="ru-RU" sz="8600" dirty="0">
                <a:solidFill>
                  <a:schemeClr val="tx1"/>
                </a:solidFill>
              </a:rPr>
              <a:t>Если ты сам устроился на работу рассыльным или проводишь опросы и т.п., не заходи в квартиру, говори на лестничной площадке.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055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95536" y="188640"/>
            <a:ext cx="8229600" cy="11969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Если 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уходишь гулять</a:t>
            </a:r>
            <a:br>
              <a:rPr lang="ru-RU" sz="2800" dirty="0">
                <a:latin typeface="Calibri" pitchFamily="34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b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955" name="Rectangle 3"/>
          <p:cNvSpPr>
            <a:spLocks noGrp="1"/>
          </p:cNvSpPr>
          <p:nvPr>
            <p:ph type="body" idx="4294967295"/>
          </p:nvPr>
        </p:nvSpPr>
        <p:spPr>
          <a:xfrm>
            <a:off x="0" y="1214422"/>
            <a:ext cx="9144000" cy="535785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>
                <a:latin typeface="Calibri" pitchFamily="34" charset="0"/>
                <a:cs typeface="Times New Roman" pitchFamily="18" charset="0"/>
              </a:rPr>
              <a:t>Уходя из дома, скажи родителям (или другим родственникам, которым доверяешь) куда ты идешь и когда планируешь вернуться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ru-RU" dirty="0">
                <a:latin typeface="Calibri" pitchFamily="34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dirty="0">
                <a:latin typeface="Calibri" pitchFamily="34" charset="0"/>
                <a:cs typeface="Times New Roman" pitchFamily="18" charset="0"/>
              </a:rPr>
              <a:t>Если планы изменились, извести об этом родных. Не выключай телефон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ru-RU" dirty="0">
                <a:latin typeface="Calibri" pitchFamily="34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dirty="0">
                <a:latin typeface="Calibri" pitchFamily="34" charset="0"/>
                <a:cs typeface="Times New Roman" pitchFamily="18" charset="0"/>
              </a:rPr>
              <a:t>Оставь родственникам еще хотя бы 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один номер телефона </a:t>
            </a:r>
            <a:r>
              <a:rPr lang="ru-RU" dirty="0">
                <a:latin typeface="Calibri" pitchFamily="34" charset="0"/>
                <a:cs typeface="Times New Roman" pitchFamily="18" charset="0"/>
              </a:rPr>
              <a:t>(друга, подруги, с которыми ты собираешься проводить время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).</a:t>
            </a:r>
            <a:endParaRPr lang="ru-RU" dirty="0"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Calibri" pitchFamily="34" charset="0"/>
                <a:cs typeface="Times New Roman" pitchFamily="18" charset="0"/>
              </a:rPr>
              <a:t>Всегда бери с собой небольшую сумму денег на «крайний случай». Не трать их без необходимости. Они могут понадобиться, чтобы добраться домой.</a:t>
            </a:r>
          </a:p>
          <a:p>
            <a:endParaRPr lang="ru-RU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404665"/>
            <a:ext cx="8229600" cy="3744416"/>
          </a:xfrm>
        </p:spPr>
        <p:txBody>
          <a:bodyPr>
            <a:normAutofit fontScale="92500"/>
          </a:bodyPr>
          <a:lstStyle/>
          <a:p>
            <a:pPr lvl="0" algn="just"/>
            <a:r>
              <a:rPr lang="ru-RU" dirty="0">
                <a:cs typeface="Times New Roman" pitchFamily="18" charset="0"/>
              </a:rPr>
              <a:t>Старайся не находиться на улице в одиночестве в темное время</a:t>
            </a:r>
            <a:r>
              <a:rPr lang="ru-RU" dirty="0" smtClean="0">
                <a:cs typeface="Times New Roman" pitchFamily="18" charset="0"/>
              </a:rPr>
              <a:t>.</a:t>
            </a:r>
            <a:r>
              <a:rPr lang="ru-RU" dirty="0">
                <a:cs typeface="Times New Roman" pitchFamily="18" charset="0"/>
              </a:rPr>
              <a:t> </a:t>
            </a:r>
          </a:p>
          <a:p>
            <a:pPr lvl="0" algn="just"/>
            <a:r>
              <a:rPr lang="ru-RU" dirty="0">
                <a:cs typeface="Times New Roman" pitchFamily="18" charset="0"/>
              </a:rPr>
              <a:t>Назначая первое свидание новому знакомому, проводи встречу в каком-нибудь людном месте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>
              <a:cs typeface="Times New Roman" pitchFamily="18" charset="0"/>
            </a:endParaRPr>
          </a:p>
          <a:p>
            <a:pPr lvl="0"/>
            <a:r>
              <a:rPr lang="ru-RU" dirty="0">
                <a:cs typeface="Times New Roman" pitchFamily="18" charset="0"/>
              </a:rPr>
              <a:t>Не сообщай случайным знакомым свой адрес.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 smtClean="0">
              <a:latin typeface="Times New Roman" pitchFamily="18" charset="0"/>
            </a:endParaRPr>
          </a:p>
        </p:txBody>
      </p:sp>
      <p:pic>
        <p:nvPicPr>
          <p:cNvPr id="4" name="Рисунок 3" descr="Побег из дом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645024"/>
            <a:ext cx="51054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3200" b="1" dirty="0" smtClean="0"/>
              <a:t>СЕКСУАЛЬНОЕ НАСИЛИЕ</a:t>
            </a:r>
            <a:r>
              <a:rPr lang="ru-RU" altLang="ru-RU" b="1" dirty="0" smtClean="0"/>
              <a:t> —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0063" y="1643063"/>
            <a:ext cx="8072437" cy="45259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smtClean="0"/>
              <a:t>   это использование ребёнка  другим лицом для получения сексуального удовлетворения</a:t>
            </a:r>
            <a:r>
              <a:rPr lang="ru-RU" altLang="ru-RU" sz="28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129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548680"/>
            <a:ext cx="8229600" cy="86895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dirty="0" smtClean="0"/>
              <a:t>       </a:t>
            </a:r>
            <a:r>
              <a:rPr lang="ru-RU" sz="4000" dirty="0" smtClean="0"/>
              <a:t>В </a:t>
            </a:r>
            <a:r>
              <a:rPr lang="ru-RU" sz="4000" dirty="0"/>
              <a:t>компании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b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459" name="Rectangle 3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ru-RU" dirty="0"/>
              <a:t>В новой ситуации, с </a:t>
            </a:r>
            <a:r>
              <a:rPr lang="ru-RU" dirty="0" smtClean="0"/>
              <a:t>новыми</a:t>
            </a:r>
          </a:p>
          <a:p>
            <a:pPr marL="0" lv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знакомыми нужно быть </a:t>
            </a:r>
            <a:endParaRPr lang="ru-RU" dirty="0" smtClean="0"/>
          </a:p>
          <a:p>
            <a:pPr marL="0" lvl="0" indent="0" algn="just">
              <a:buNone/>
            </a:pPr>
            <a:r>
              <a:rPr lang="ru-RU" dirty="0" smtClean="0"/>
              <a:t>внимательным</a:t>
            </a:r>
            <a:r>
              <a:rPr lang="ru-RU" dirty="0"/>
              <a:t>, </a:t>
            </a:r>
            <a:r>
              <a:rPr lang="ru-RU" dirty="0" smtClean="0"/>
              <a:t>прислушиваться</a:t>
            </a:r>
          </a:p>
          <a:p>
            <a:pPr marL="0" lvl="0" indent="0" algn="just">
              <a:buNone/>
            </a:pPr>
            <a:r>
              <a:rPr lang="ru-RU" dirty="0" smtClean="0"/>
              <a:t> к своей </a:t>
            </a:r>
            <a:r>
              <a:rPr lang="ru-RU" dirty="0"/>
              <a:t>интуиции. Если чувствуешь </a:t>
            </a:r>
            <a:endParaRPr lang="ru-RU" dirty="0" smtClean="0"/>
          </a:p>
          <a:p>
            <a:pPr marL="0" lvl="0" indent="0" algn="just">
              <a:buNone/>
            </a:pPr>
            <a:r>
              <a:rPr lang="ru-RU" dirty="0" smtClean="0"/>
              <a:t>опасность</a:t>
            </a:r>
            <a:r>
              <a:rPr lang="ru-RU" dirty="0"/>
              <a:t>, сразу уходи. Не нужно </a:t>
            </a:r>
            <a:r>
              <a:rPr lang="ru-RU" dirty="0" smtClean="0"/>
              <a:t>размышлять</a:t>
            </a:r>
            <a:r>
              <a:rPr lang="ru-RU" dirty="0"/>
              <a:t>: «за кого меня примут?» «что обо мне подумают</a:t>
            </a:r>
            <a:r>
              <a:rPr lang="ru-RU" dirty="0" smtClean="0"/>
              <a:t>?»</a:t>
            </a:r>
            <a:r>
              <a:rPr lang="ru-RU" dirty="0"/>
              <a:t> </a:t>
            </a:r>
            <a:endParaRPr lang="ru-RU" dirty="0" smtClean="0"/>
          </a:p>
          <a:p>
            <a:pPr marL="0" lvl="0" indent="0" algn="just">
              <a:buNone/>
            </a:pPr>
            <a:endParaRPr lang="ru-RU" dirty="0"/>
          </a:p>
          <a:p>
            <a:pPr lvl="0" algn="just"/>
            <a:r>
              <a:rPr lang="ru-RU" dirty="0"/>
              <a:t>Не приглашай новых знакомых к себе в квартиру, </a:t>
            </a:r>
            <a:r>
              <a:rPr lang="ru-RU" dirty="0" smtClean="0"/>
              <a:t>если дома </a:t>
            </a:r>
            <a:r>
              <a:rPr lang="ru-RU" dirty="0"/>
              <a:t>нет </a:t>
            </a:r>
            <a:r>
              <a:rPr lang="ru-RU" dirty="0" smtClean="0"/>
              <a:t>взрослых</a:t>
            </a:r>
            <a:r>
              <a:rPr lang="ru-RU" dirty="0"/>
              <a:t>. Точно так же не принимай </a:t>
            </a:r>
            <a:r>
              <a:rPr lang="ru-RU" dirty="0" smtClean="0"/>
              <a:t>первое приглашение </a:t>
            </a:r>
            <a:r>
              <a:rPr lang="ru-RU" dirty="0"/>
              <a:t>в гости к  кому-то из ребят, если его родителей нет дома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</p:txBody>
      </p:sp>
      <p:pic>
        <p:nvPicPr>
          <p:cNvPr id="4" name="Picture 9" descr="к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6633"/>
            <a:ext cx="3576712" cy="2808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908720"/>
            <a:ext cx="7772400" cy="5256583"/>
          </a:xfrm>
        </p:spPr>
        <p:txBody>
          <a:bodyPr>
            <a:normAutofit/>
          </a:bodyPr>
          <a:lstStyle/>
          <a:p>
            <a:pPr marL="457200" lvl="0" indent="-457200" algn="just">
              <a:buFont typeface="Wingdings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Откажись от предложения ехать далеко от дома в незнакомое тебе место без 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родителей. </a:t>
            </a:r>
            <a:r>
              <a:rPr lang="ru-RU" sz="28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В случае, если все-таки соглашаешься поехать, извести об этом родственников. </a:t>
            </a:r>
            <a:endParaRPr lang="ru-RU" sz="28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457200" lvl="0" indent="-457200" algn="just">
              <a:buFont typeface="Wingdings" pitchFamily="2" charset="2"/>
              <a:buChar char="§"/>
            </a:pPr>
            <a:endParaRPr lang="ru-RU" sz="28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На вечеринке избегай пить напитки, в которые добавлен алкоголь или другие незнакомые тебе вещества, даже если все присутствующие пьют их.  Это относится и к предложениям  «покурить».</a:t>
            </a:r>
          </a:p>
          <a:p>
            <a:endParaRPr lang="ru-RU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00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800" dirty="0" smtClean="0"/>
              <a:t>   </a:t>
            </a:r>
            <a:r>
              <a:rPr lang="ru-RU" sz="4800" dirty="0"/>
              <a:t> </a:t>
            </a:r>
          </a:p>
          <a:p>
            <a:pPr lvl="0">
              <a:buFont typeface="Wingdings" pitchFamily="2" charset="2"/>
              <a:buChar char="§"/>
            </a:pPr>
            <a:r>
              <a:rPr lang="ru-RU" sz="9600" dirty="0"/>
              <a:t>Если в компании чувствуешь, </a:t>
            </a:r>
            <a:endParaRPr lang="ru-RU" sz="9600" dirty="0" smtClean="0"/>
          </a:p>
          <a:p>
            <a:pPr marL="0" lvl="0" indent="0">
              <a:buNone/>
            </a:pPr>
            <a:r>
              <a:rPr lang="ru-RU" sz="9600" dirty="0" smtClean="0"/>
              <a:t>что в отношении </a:t>
            </a:r>
            <a:r>
              <a:rPr lang="ru-RU" sz="9600" dirty="0"/>
              <a:t>тебя поведение </a:t>
            </a:r>
            <a:endParaRPr lang="ru-RU" sz="9600" dirty="0" smtClean="0"/>
          </a:p>
          <a:p>
            <a:pPr marL="0" lvl="0" indent="0">
              <a:buNone/>
            </a:pPr>
            <a:r>
              <a:rPr lang="ru-RU" sz="9600" dirty="0" smtClean="0"/>
              <a:t>одного </a:t>
            </a:r>
            <a:r>
              <a:rPr lang="ru-RU" sz="9600" dirty="0"/>
              <a:t>из </a:t>
            </a:r>
            <a:r>
              <a:rPr lang="ru-RU" sz="9600" dirty="0" smtClean="0"/>
              <a:t>членов </a:t>
            </a:r>
            <a:r>
              <a:rPr lang="ru-RU" sz="9600" dirty="0"/>
              <a:t>группы </a:t>
            </a:r>
            <a:r>
              <a:rPr lang="ru-RU" sz="9600" dirty="0" smtClean="0"/>
              <a:t>становится</a:t>
            </a:r>
          </a:p>
          <a:p>
            <a:pPr marL="0" lvl="0" indent="0">
              <a:buNone/>
            </a:pPr>
            <a:r>
              <a:rPr lang="ru-RU" sz="9600" dirty="0" smtClean="0"/>
              <a:t>агрессивным или сексуально </a:t>
            </a:r>
          </a:p>
          <a:p>
            <a:pPr marL="0" lvl="0" indent="0">
              <a:buNone/>
            </a:pPr>
            <a:r>
              <a:rPr lang="ru-RU" sz="9600" dirty="0" smtClean="0"/>
              <a:t>навязчивым</a:t>
            </a:r>
            <a:r>
              <a:rPr lang="ru-RU" sz="9600" dirty="0"/>
              <a:t>, </a:t>
            </a:r>
            <a:r>
              <a:rPr lang="ru-RU" sz="9600" dirty="0" smtClean="0"/>
              <a:t>попробуй обратиться</a:t>
            </a:r>
          </a:p>
          <a:p>
            <a:pPr marL="0" lvl="0" indent="0">
              <a:buNone/>
            </a:pPr>
            <a:r>
              <a:rPr lang="ru-RU" sz="9600" dirty="0" smtClean="0"/>
              <a:t> </a:t>
            </a:r>
            <a:r>
              <a:rPr lang="ru-RU" sz="9600" dirty="0"/>
              <a:t>за защитой к другим ребятам. </a:t>
            </a:r>
            <a:endParaRPr lang="ru-RU" sz="9600" dirty="0" smtClean="0"/>
          </a:p>
          <a:p>
            <a:pPr lvl="0">
              <a:buFont typeface="Wingdings" pitchFamily="2" charset="2"/>
              <a:buChar char="§"/>
            </a:pPr>
            <a:r>
              <a:rPr lang="ru-RU" sz="9600" dirty="0" smtClean="0"/>
              <a:t>Если такие действия </a:t>
            </a:r>
          </a:p>
          <a:p>
            <a:pPr marL="0" lvl="0" indent="0">
              <a:buNone/>
            </a:pPr>
            <a:r>
              <a:rPr lang="ru-RU" sz="9600" dirty="0" smtClean="0"/>
              <a:t> продолжаются – уходи.</a:t>
            </a:r>
            <a:r>
              <a:rPr lang="ru-RU" sz="9600" dirty="0"/>
              <a:t> </a:t>
            </a:r>
          </a:p>
          <a:p>
            <a:pPr lvl="0">
              <a:buFont typeface="Wingdings" pitchFamily="2" charset="2"/>
              <a:buChar char="§"/>
            </a:pPr>
            <a:r>
              <a:rPr lang="ru-RU" sz="9600" dirty="0"/>
              <a:t>Если в компании завязалась драка, </a:t>
            </a:r>
            <a:endParaRPr lang="ru-RU" sz="9600" dirty="0" smtClean="0"/>
          </a:p>
          <a:p>
            <a:pPr marL="0" lvl="0" indent="0">
              <a:buNone/>
            </a:pPr>
            <a:r>
              <a:rPr lang="ru-RU" sz="9600" dirty="0" smtClean="0"/>
              <a:t>поведение </a:t>
            </a:r>
            <a:r>
              <a:rPr lang="ru-RU" sz="9600" dirty="0"/>
              <a:t>кого-либо из друзей становится </a:t>
            </a:r>
            <a:endParaRPr lang="ru-RU" sz="9600" dirty="0" smtClean="0"/>
          </a:p>
          <a:p>
            <a:pPr marL="0" lvl="0" indent="0">
              <a:buNone/>
            </a:pPr>
            <a:r>
              <a:rPr lang="ru-RU" sz="9600" dirty="0" smtClean="0"/>
              <a:t>пугающим </a:t>
            </a:r>
            <a:r>
              <a:rPr lang="ru-RU" sz="9600" dirty="0"/>
              <a:t>или смущает тебя – немедленно уходи</a:t>
            </a:r>
            <a:r>
              <a:rPr lang="ru-RU" sz="9600" dirty="0" smtClean="0"/>
              <a:t>.</a:t>
            </a:r>
            <a:endParaRPr lang="ru-RU" sz="9600" dirty="0"/>
          </a:p>
          <a:p>
            <a:pPr>
              <a:buFont typeface="Wingdings" pitchFamily="2" charset="2"/>
              <a:buChar char="§"/>
            </a:pPr>
            <a:r>
              <a:rPr lang="ru-RU" sz="9600" dirty="0"/>
              <a:t> </a:t>
            </a:r>
            <a:r>
              <a:rPr lang="ru-RU" sz="9600" dirty="0" smtClean="0"/>
              <a:t>Самое </a:t>
            </a:r>
            <a:r>
              <a:rPr lang="ru-RU" sz="9600" dirty="0"/>
              <a:t>разумное – вообще не употреблять </a:t>
            </a:r>
            <a:r>
              <a:rPr lang="ru-RU" sz="9600" dirty="0" smtClean="0"/>
              <a:t>алкоголь или другие </a:t>
            </a:r>
            <a:r>
              <a:rPr lang="ru-RU" sz="9600" dirty="0" err="1" smtClean="0"/>
              <a:t>психоактивные</a:t>
            </a:r>
            <a:r>
              <a:rPr lang="ru-RU" sz="9600" dirty="0" smtClean="0"/>
              <a:t> </a:t>
            </a:r>
            <a:r>
              <a:rPr lang="ru-RU" sz="9600" dirty="0"/>
              <a:t>вещества. Если уж ты пьешь спиртные напитки – знай свой «предел», не поддавайся на уговоры выпить еще.</a:t>
            </a:r>
          </a:p>
          <a:p>
            <a:endParaRPr lang="ru-RU" sz="9600" dirty="0"/>
          </a:p>
        </p:txBody>
      </p:sp>
      <p:pic>
        <p:nvPicPr>
          <p:cNvPr id="4" name="Picture 1027" descr="rumbarn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6672"/>
            <a:ext cx="367240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 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>
                <a:latin typeface="Calibri" pitchFamily="34" charset="0"/>
                <a:cs typeface="Times New Roman" pitchFamily="18" charset="0"/>
              </a:rPr>
              <a:t>Поездки на </a:t>
            </a:r>
            <a:r>
              <a:rPr lang="ru-RU" sz="4400" dirty="0" smtClean="0">
                <a:latin typeface="Calibri" pitchFamily="34" charset="0"/>
                <a:cs typeface="Times New Roman" pitchFamily="18" charset="0"/>
              </a:rPr>
              <a:t>автомобиле</a:t>
            </a:r>
          </a:p>
          <a:p>
            <a:pPr marL="0" indent="0" algn="ctr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dirty="0">
                <a:cs typeface="Times New Roman" pitchFamily="18" charset="0"/>
              </a:rPr>
              <a:t>Не «лови» случайные машины, </a:t>
            </a:r>
            <a:endParaRPr lang="ru-RU" dirty="0" smtClean="0"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dirty="0" smtClean="0">
                <a:cs typeface="Times New Roman" pitchFamily="18" charset="0"/>
              </a:rPr>
              <a:t>лучше вызвать официальное</a:t>
            </a:r>
          </a:p>
          <a:p>
            <a:pPr marL="0" lvl="0" indent="0">
              <a:buNone/>
            </a:pP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такси </a:t>
            </a:r>
            <a:r>
              <a:rPr lang="ru-RU" dirty="0" smtClean="0">
                <a:cs typeface="Times New Roman" pitchFamily="18" charset="0"/>
              </a:rPr>
              <a:t>(</a:t>
            </a:r>
            <a:r>
              <a:rPr lang="ru-RU" dirty="0">
                <a:cs typeface="Times New Roman" pitchFamily="18" charset="0"/>
              </a:rPr>
              <a:t>номер </a:t>
            </a:r>
            <a:r>
              <a:rPr lang="ru-RU" dirty="0" smtClean="0">
                <a:cs typeface="Times New Roman" pitchFamily="18" charset="0"/>
              </a:rPr>
              <a:t>телефона должен</a:t>
            </a:r>
          </a:p>
          <a:p>
            <a:pPr marL="0" lvl="0" indent="0">
              <a:buNone/>
            </a:pPr>
            <a:r>
              <a:rPr lang="ru-RU" dirty="0" smtClean="0">
                <a:cs typeface="Times New Roman" pitchFamily="18" charset="0"/>
              </a:rPr>
              <a:t> быть у тебя записан</a:t>
            </a:r>
            <a:r>
              <a:rPr lang="ru-RU" dirty="0">
                <a:cs typeface="Times New Roman" pitchFamily="18" charset="0"/>
              </a:rPr>
              <a:t>). </a:t>
            </a:r>
            <a:endParaRPr lang="ru-RU" dirty="0" smtClean="0"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dirty="0" smtClean="0">
                <a:cs typeface="Times New Roman" pitchFamily="18" charset="0"/>
              </a:rPr>
              <a:t>Не </a:t>
            </a:r>
            <a:r>
              <a:rPr lang="ru-RU" dirty="0">
                <a:cs typeface="Times New Roman" pitchFamily="18" charset="0"/>
              </a:rPr>
              <a:t>соглашайся на </a:t>
            </a:r>
            <a:endParaRPr lang="ru-RU" dirty="0" smtClean="0"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dirty="0">
                <a:cs typeface="Times New Roman" pitchFamily="18" charset="0"/>
              </a:rPr>
              <a:t>п</a:t>
            </a:r>
            <a:r>
              <a:rPr lang="ru-RU" dirty="0" smtClean="0">
                <a:cs typeface="Times New Roman" pitchFamily="18" charset="0"/>
              </a:rPr>
              <a:t>редложения «подвезти</a:t>
            </a:r>
            <a:r>
              <a:rPr lang="ru-RU" dirty="0">
                <a:cs typeface="Times New Roman" pitchFamily="18" charset="0"/>
              </a:rPr>
              <a:t>» </a:t>
            </a:r>
            <a:endParaRPr lang="ru-RU" dirty="0" smtClean="0"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dirty="0" smtClean="0">
                <a:cs typeface="Times New Roman" pitchFamily="18" charset="0"/>
              </a:rPr>
              <a:t> от </a:t>
            </a:r>
            <a:r>
              <a:rPr lang="ru-RU" dirty="0">
                <a:cs typeface="Times New Roman" pitchFamily="18" charset="0"/>
              </a:rPr>
              <a:t>тех людей, с которыми </a:t>
            </a:r>
            <a:endParaRPr lang="ru-RU" dirty="0" smtClean="0"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dirty="0" smtClean="0">
                <a:cs typeface="Times New Roman" pitchFamily="18" charset="0"/>
              </a:rPr>
              <a:t>ты </a:t>
            </a:r>
            <a:r>
              <a:rPr lang="ru-RU" dirty="0">
                <a:cs typeface="Times New Roman" pitchFamily="18" charset="0"/>
              </a:rPr>
              <a:t>только что </a:t>
            </a:r>
            <a:r>
              <a:rPr lang="ru-RU" dirty="0" smtClean="0">
                <a:cs typeface="Times New Roman" pitchFamily="18" charset="0"/>
              </a:rPr>
              <a:t>познакомился </a:t>
            </a:r>
          </a:p>
          <a:p>
            <a:pPr marL="0" lvl="0" indent="0" algn="just">
              <a:buNone/>
            </a:pPr>
            <a:r>
              <a:rPr lang="ru-RU" dirty="0" smtClean="0">
                <a:cs typeface="Times New Roman" pitchFamily="18" charset="0"/>
              </a:rPr>
              <a:t>в </a:t>
            </a:r>
            <a:r>
              <a:rPr lang="ru-RU" dirty="0">
                <a:cs typeface="Times New Roman" pitchFamily="18" charset="0"/>
              </a:rPr>
              <a:t>компании.</a:t>
            </a:r>
          </a:p>
          <a:p>
            <a:pPr marL="0" indent="0" algn="just">
              <a:buNone/>
            </a:pPr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1027" descr="Prostit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2120" y="1124744"/>
            <a:ext cx="3312368" cy="48965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Calibri" pitchFamily="34" charset="0"/>
                <a:cs typeface="Times New Roman" pitchFamily="18" charset="0"/>
              </a:rPr>
              <a:t>Никогда на соглашайся ехать с водителем, который на твоих глазах употреблял спиртные напитки, даже если он уверяет, что с ним «все в порядке».</a:t>
            </a:r>
          </a:p>
          <a:p>
            <a:pPr algn="just"/>
            <a:r>
              <a:rPr lang="ru-RU" dirty="0" smtClean="0">
                <a:latin typeface="Calibri" pitchFamily="34" charset="0"/>
                <a:cs typeface="Times New Roman" pitchFamily="18" charset="0"/>
              </a:rPr>
              <a:t>Не пытайся сам в состоянии опьянения управлять транспортным средством.</a:t>
            </a:r>
          </a:p>
          <a:p>
            <a:pPr lvl="0"/>
            <a:r>
              <a:rPr lang="ru-RU" dirty="0" smtClean="0">
                <a:latin typeface="Calibri" pitchFamily="34" charset="0"/>
                <a:cs typeface="Times New Roman" pitchFamily="18" charset="0"/>
              </a:rPr>
              <a:t>Не садись в автомобиль (даже с самыми лучшими друзьями), если у водителя нет прав.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99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Осторожно относись к автомобилям, которые стоят неподвижно, особенно если в них сидят мужчины – один или несколько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pPr lvl="0"/>
            <a:r>
              <a:rPr lang="ru-RU" dirty="0"/>
              <a:t>Если к тебе подъезжает машина, а сидящие в ней мужчины начинают о чем-то спрашивать, не подходи на расстояние вытянутой руки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pPr lvl="0" algn="just"/>
            <a:r>
              <a:rPr lang="ru-RU" dirty="0"/>
              <a:t> При попытке преступников насильно затащить тебя в машину: кричи, обращайся к конкретному прохожему, проси чтобы позвонили в полицию. Если удалось вырваться, беги к ближайшему человеку, дому, где могут быть люди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pPr lvl="0"/>
            <a:r>
              <a:rPr lang="ru-RU" dirty="0"/>
              <a:t>Можно попытаться разбить камнем лобовое стекло машины, лучше со стороны водителя.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923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Если к тебе подъезжает машина, а сидящие в ней мужчины начинают о чем-то спрашивать, не подходи на расстояние вытянутой руки.</a:t>
            </a:r>
          </a:p>
          <a:p>
            <a:endParaRPr lang="ru-RU" dirty="0"/>
          </a:p>
          <a:p>
            <a:pPr lvl="0"/>
            <a:r>
              <a:rPr lang="ru-RU" dirty="0"/>
              <a:t> При попытке преступников насильно затащить тебя в машину: кричи, обращайся к конкретному прохожему, проси чтобы позвонили в полицию. Если удалось вырваться, беги к ближайшему человеку, дому, где могут быть люди.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lvl="0"/>
            <a:r>
              <a:rPr lang="ru-RU" dirty="0"/>
              <a:t>Можно попытаться разбить камнем лобовое стекло машины, лучше со стороны водителя.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4696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Когда все же посадили в машину, можно попробовать выскочить на светофоре, когда машина остановится.  Если водитель держит тебя за руку, попытайся острым предметом уколоть его руку, укусить или оцарапать. Он может ослабить хватку.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скорость машины невелика, есть шанс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спровоцировать ДТП с встречным транспортом - неожиданно повернуть руль водителя. Вариант – рвануть на себя ручку ручного тормоза, тогда в машину врежется автомобиль, идущий сзади. При движении с большой скоростью такие действия опасны.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Заказывая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такси, обращайся только к легальным таксистам. Жди машину, не выходя из дома. Проверь номер машины, совпадает ли он с тем, что назвали по телефону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Приехав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месту назначения, особенно в темное время, попроси водителя подождать, пока ты зайдешь в дом.</a:t>
            </a:r>
          </a:p>
          <a:p>
            <a:pPr>
              <a:buFont typeface="Wingdings" pitchFamily="2" charset="2"/>
              <a:buChar char="§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618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Если на тебя нападают на улице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8600" dirty="0"/>
              <a:t>Если на улице встречается компания хулиганов – поверни в обратную сторону. Можно зайти в ближайший магазин или перейти на другую сторону улицы.</a:t>
            </a:r>
          </a:p>
          <a:p>
            <a:pPr marL="0" indent="0">
              <a:buNone/>
            </a:pPr>
            <a:r>
              <a:rPr lang="ru-RU" sz="8600" dirty="0"/>
              <a:t> </a:t>
            </a:r>
          </a:p>
          <a:p>
            <a:pPr lvl="0"/>
            <a:r>
              <a:rPr lang="ru-RU" sz="8600" dirty="0"/>
              <a:t>Если к тебе начинают «приставать»: спрашивать время, просить закурить, не останавливайся. Ответь: «Часы сломались». «Не курю» и продолжай двигаться. </a:t>
            </a:r>
          </a:p>
          <a:p>
            <a:pPr marL="0" indent="0">
              <a:buNone/>
            </a:pPr>
            <a:r>
              <a:rPr lang="ru-RU" sz="8600" dirty="0"/>
              <a:t> </a:t>
            </a:r>
          </a:p>
          <a:p>
            <a:pPr lvl="0"/>
            <a:r>
              <a:rPr lang="ru-RU" sz="8600" dirty="0"/>
              <a:t>Если хулиганы пытаются окружить, можно сделать что-то неожиданное. Например, носить в кармане горсть мелких монет – их можно подбросить вверх, вызвать замешательство и «протолкнуться» через круг. Нужно бежать к ближайшему людному месту (кафе, магазин, гостиница и т.п.)</a:t>
            </a:r>
          </a:p>
          <a:p>
            <a:pPr marL="0" indent="0">
              <a:buNone/>
            </a:pPr>
            <a:r>
              <a:rPr lang="ru-RU" sz="8600" dirty="0"/>
              <a:t> </a:t>
            </a:r>
          </a:p>
          <a:p>
            <a:pPr lvl="0"/>
            <a:r>
              <a:rPr lang="ru-RU" sz="8600" dirty="0"/>
              <a:t>Когда целью нападающего является ограбление, лучше отдать деньги. Твоя безопасность дороже.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1015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6120680"/>
          </a:xfrm>
        </p:spPr>
        <p:txBody>
          <a:bodyPr>
            <a:normAutofit fontScale="25000" lnSpcReduction="20000"/>
          </a:bodyPr>
          <a:lstStyle/>
          <a:p>
            <a:pPr lvl="0"/>
            <a:endParaRPr lang="ru-RU" sz="4200" dirty="0" smtClean="0"/>
          </a:p>
          <a:p>
            <a:pPr marL="0" lv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Если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нападающий  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ударил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тебя, притворись,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что</a:t>
            </a:r>
          </a:p>
          <a:p>
            <a:pPr marL="0" lv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получил очень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серьезные</a:t>
            </a:r>
          </a:p>
          <a:p>
            <a:pPr marL="0" lv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повреждения.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Преступник</a:t>
            </a:r>
          </a:p>
          <a:p>
            <a:pPr marL="0" lv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может испугаться и убежать.</a:t>
            </a:r>
          </a:p>
          <a:p>
            <a:pPr marL="0" indent="0"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Если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нет выбора, и 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приходится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обороняться, 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постарайся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как можно сильнее ударить «главного» в группе нападающих, остальные могут на короткое время растеряться, и ты успеешь убежать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lv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Для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самообороны можно использовать многие вещи, которые оказались под рукой: камень, зонт, связку ключей, даже авторучку. Если любым из этих предметов ударить нападающего в лицо, он на какое-то время будет не в состоянии ничего делать, можно успеть убежать. Целью в данном случае является не нанести тяжелые повреждения человеку, а только выиграть время.</a:t>
            </a:r>
          </a:p>
          <a:p>
            <a:pPr marL="0" indent="0">
              <a:buNone/>
            </a:pPr>
            <a:r>
              <a:rPr lang="ru-RU" sz="9600" dirty="0"/>
              <a:t> </a:t>
            </a:r>
          </a:p>
          <a:p>
            <a:endParaRPr lang="ru-RU" sz="8000" dirty="0"/>
          </a:p>
        </p:txBody>
      </p:sp>
      <p:pic>
        <p:nvPicPr>
          <p:cNvPr id="6" name="Объект 5" descr="ÐÐ°ÑÑÐ¸Ð½ÐºÐ¸ Ð¿Ð¾ Ð·Ð°Ð¿ÑÐ¾ÑÑ ÑÐ¾ÑÐ¾ Ð´ÐµÑÐµÐ¹ Ñ ÑÑÐ¸ÑÐµÐ»ÑÐ¼Ð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1960" y="404664"/>
            <a:ext cx="410758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109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Преступления против половой неприкосновенности часто остаются </a:t>
            </a:r>
            <a:r>
              <a:rPr lang="ru-RU" sz="2800" smtClean="0"/>
              <a:t>никому неизвестными</a:t>
            </a:r>
            <a:endParaRPr lang="ru-RU" sz="2800"/>
          </a:p>
        </p:txBody>
      </p:sp>
      <p:pic>
        <p:nvPicPr>
          <p:cNvPr id="4" name="Объект 3" descr="ÐÐ°ÑÑÐ¸Ð½ÐºÐ¸ Ð¿Ð¾ Ð·Ð°Ð¿ÑÐ¾ÑÑ ÑÐ¾ÑÐ¾ Ð´ÐµÑÐµÐ¹ Ñ ÑÑÐ¸ÑÐµÐ»ÑÐ¼Ð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9750" y="1991519"/>
            <a:ext cx="55245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0274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649491"/>
          </a:xfrm>
        </p:spPr>
        <p:txBody>
          <a:bodyPr>
            <a:normAutofit fontScale="25000" lnSpcReduction="20000"/>
          </a:bodyPr>
          <a:lstStyle/>
          <a:p>
            <a:pPr marL="0" lvl="0" indent="0" algn="just">
              <a:buNone/>
            </a:pPr>
            <a:r>
              <a:rPr lang="ru-RU" sz="11200" dirty="0">
                <a:cs typeface="Times New Roman" pitchFamily="18" charset="0"/>
              </a:rPr>
              <a:t>Если «прижали к стене», </a:t>
            </a:r>
            <a:endParaRPr lang="ru-RU" sz="11200" dirty="0" smtClean="0"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1200" dirty="0" smtClean="0">
                <a:cs typeface="Times New Roman" pitchFamily="18" charset="0"/>
              </a:rPr>
              <a:t>бросай </a:t>
            </a:r>
            <a:r>
              <a:rPr lang="ru-RU" sz="11200" dirty="0">
                <a:cs typeface="Times New Roman" pitchFamily="18" charset="0"/>
              </a:rPr>
              <a:t>песок, </a:t>
            </a:r>
            <a:r>
              <a:rPr lang="ru-RU" sz="11200" dirty="0" smtClean="0">
                <a:cs typeface="Times New Roman" pitchFamily="18" charset="0"/>
              </a:rPr>
              <a:t>гравий </a:t>
            </a:r>
            <a:r>
              <a:rPr lang="ru-RU" sz="11200" dirty="0">
                <a:cs typeface="Times New Roman" pitchFamily="18" charset="0"/>
              </a:rPr>
              <a:t>в глаза </a:t>
            </a:r>
            <a:endParaRPr lang="ru-RU" sz="11200" dirty="0" smtClean="0"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1200" dirty="0" smtClean="0">
                <a:cs typeface="Times New Roman" pitchFamily="18" charset="0"/>
              </a:rPr>
              <a:t>нападающему</a:t>
            </a:r>
            <a:r>
              <a:rPr lang="ru-RU" sz="11200" dirty="0">
                <a:cs typeface="Times New Roman" pitchFamily="18" charset="0"/>
              </a:rPr>
              <a:t>. Возможно</a:t>
            </a:r>
            <a:r>
              <a:rPr lang="ru-RU" sz="11200" dirty="0" smtClean="0">
                <a:cs typeface="Times New Roman" pitchFamily="18" charset="0"/>
              </a:rPr>
              <a:t>,</a:t>
            </a:r>
          </a:p>
          <a:p>
            <a:pPr marL="0" lvl="0" indent="0">
              <a:buNone/>
            </a:pPr>
            <a:r>
              <a:rPr lang="ru-RU" sz="11200" dirty="0" smtClean="0">
                <a:cs typeface="Times New Roman" pitchFamily="18" charset="0"/>
              </a:rPr>
              <a:t>появится </a:t>
            </a:r>
            <a:r>
              <a:rPr lang="ru-RU" sz="11200" dirty="0">
                <a:cs typeface="Times New Roman" pitchFamily="18" charset="0"/>
              </a:rPr>
              <a:t>возможность вырваться.</a:t>
            </a:r>
          </a:p>
          <a:p>
            <a:pPr marL="0" indent="0">
              <a:buNone/>
            </a:pPr>
            <a:endParaRPr lang="ru-RU" sz="11200" dirty="0"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1200" dirty="0">
                <a:cs typeface="Times New Roman" pitchFamily="18" charset="0"/>
              </a:rPr>
              <a:t>Приемам самообороны </a:t>
            </a:r>
            <a:r>
              <a:rPr lang="ru-RU" sz="11200" dirty="0" smtClean="0">
                <a:cs typeface="Times New Roman" pitchFamily="18" charset="0"/>
              </a:rPr>
              <a:t>лучше</a:t>
            </a:r>
          </a:p>
          <a:p>
            <a:pPr marL="0" lvl="0" indent="0">
              <a:buNone/>
            </a:pPr>
            <a:r>
              <a:rPr lang="ru-RU" sz="11200" dirty="0" smtClean="0">
                <a:cs typeface="Times New Roman" pitchFamily="18" charset="0"/>
              </a:rPr>
              <a:t> </a:t>
            </a:r>
            <a:r>
              <a:rPr lang="ru-RU" sz="11200" dirty="0">
                <a:cs typeface="Times New Roman" pitchFamily="18" charset="0"/>
              </a:rPr>
              <a:t>обучиться </a:t>
            </a:r>
            <a:r>
              <a:rPr lang="ru-RU" sz="11200" dirty="0" smtClean="0">
                <a:cs typeface="Times New Roman" pitchFamily="18" charset="0"/>
              </a:rPr>
              <a:t>специально</a:t>
            </a:r>
            <a:r>
              <a:rPr lang="ru-RU" sz="11200" dirty="0">
                <a:cs typeface="Times New Roman" pitchFamily="18" charset="0"/>
              </a:rPr>
              <a:t>, с помощью </a:t>
            </a:r>
            <a:endParaRPr lang="ru-RU" sz="11200" dirty="0" smtClean="0"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1200" dirty="0" smtClean="0">
                <a:cs typeface="Times New Roman" pitchFamily="18" charset="0"/>
              </a:rPr>
              <a:t>инструктора</a:t>
            </a:r>
            <a:r>
              <a:rPr lang="ru-RU" sz="11200" dirty="0">
                <a:cs typeface="Times New Roman" pitchFamily="18" charset="0"/>
              </a:rPr>
              <a:t>, </a:t>
            </a:r>
            <a:r>
              <a:rPr lang="ru-RU" sz="11200" dirty="0" smtClean="0">
                <a:cs typeface="Times New Roman" pitchFamily="18" charset="0"/>
              </a:rPr>
              <a:t>особенно тем </a:t>
            </a:r>
          </a:p>
          <a:p>
            <a:pPr marL="0" lvl="0" indent="0">
              <a:buNone/>
            </a:pPr>
            <a:r>
              <a:rPr lang="ru-RU" sz="11200" dirty="0" smtClean="0">
                <a:cs typeface="Times New Roman" pitchFamily="18" charset="0"/>
              </a:rPr>
              <a:t>юношам </a:t>
            </a:r>
            <a:r>
              <a:rPr lang="ru-RU" sz="11200" dirty="0">
                <a:cs typeface="Times New Roman" pitchFamily="18" charset="0"/>
              </a:rPr>
              <a:t>или девушкам, которые </a:t>
            </a:r>
            <a:endParaRPr lang="ru-RU" sz="11200" dirty="0" smtClean="0"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1200" dirty="0" smtClean="0">
                <a:cs typeface="Times New Roman" pitchFamily="18" charset="0"/>
              </a:rPr>
              <a:t>любят </a:t>
            </a:r>
            <a:r>
              <a:rPr lang="ru-RU" sz="11200" dirty="0">
                <a:cs typeface="Times New Roman" pitchFamily="18" charset="0"/>
              </a:rPr>
              <a:t>«приключения», часто </a:t>
            </a:r>
            <a:endParaRPr lang="ru-RU" sz="11200" dirty="0" smtClean="0"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1200" dirty="0">
                <a:cs typeface="Times New Roman" pitchFamily="18" charset="0"/>
              </a:rPr>
              <a:t>з</a:t>
            </a:r>
            <a:r>
              <a:rPr lang="ru-RU" sz="11200" dirty="0" smtClean="0">
                <a:cs typeface="Times New Roman" pitchFamily="18" charset="0"/>
              </a:rPr>
              <a:t>накомятся  </a:t>
            </a:r>
            <a:r>
              <a:rPr lang="ru-RU" sz="11200" dirty="0">
                <a:cs typeface="Times New Roman" pitchFamily="18" charset="0"/>
              </a:rPr>
              <a:t>с новыми </a:t>
            </a:r>
            <a:r>
              <a:rPr lang="ru-RU" sz="11200" dirty="0" smtClean="0">
                <a:cs typeface="Times New Roman" pitchFamily="18" charset="0"/>
              </a:rPr>
              <a:t>людьми</a:t>
            </a:r>
            <a:r>
              <a:rPr lang="ru-RU" sz="11200" dirty="0">
                <a:cs typeface="Times New Roman" pitchFamily="18" charset="0"/>
              </a:rPr>
              <a:t>.</a:t>
            </a:r>
          </a:p>
          <a:p>
            <a:endParaRPr lang="ru-RU" sz="11200" dirty="0"/>
          </a:p>
          <a:p>
            <a:pPr marL="0" indent="0">
              <a:buNone/>
            </a:pPr>
            <a:r>
              <a:rPr lang="ru-RU" sz="11200" dirty="0"/>
              <a:t>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Documents and Settings\Kell\Рабочий стол\доверие 1\b57dfb2b49b5e4f385cf14f83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48680"/>
            <a:ext cx="309634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 В идеале никто не должен никого обижать. </a:t>
            </a:r>
          </a:p>
          <a:p>
            <a:pPr marL="0" lv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Однако, если на человека нападают, он имеет </a:t>
            </a:r>
          </a:p>
          <a:p>
            <a:pPr marL="0" lv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право на самозащиту. Самые лучшие приемы, </a:t>
            </a:r>
          </a:p>
          <a:p>
            <a:pPr marL="0" lv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ты ими владеешь, применяй только с этой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Никогда не используй свою силу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навыки для нападения на кого бы то ни было.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2631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Угрозы в сетях Интернет</a:t>
            </a:r>
            <a:endParaRPr lang="ru-RU" sz="4400" dirty="0"/>
          </a:p>
        </p:txBody>
      </p:sp>
      <p:pic>
        <p:nvPicPr>
          <p:cNvPr id="4" name="Picture 2" descr="E:\суицид\Новая папка\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12068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492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КАК ЗАЩИТИТЬ РЕБЕНКА?</a:t>
            </a:r>
            <a:endParaRPr lang="ru-RU" sz="3200" dirty="0"/>
          </a:p>
        </p:txBody>
      </p:sp>
      <p:pic>
        <p:nvPicPr>
          <p:cNvPr id="32771" name="Picture 2" descr="E:\суицид\Новая папка\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049" y="1916832"/>
            <a:ext cx="622232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332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323528" y="1035299"/>
            <a:ext cx="864096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ru-RU" sz="2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ru-RU" altLang="ru-RU" sz="2600" dirty="0">
                <a:ea typeface="Calibri" pitchFamily="34" charset="0"/>
                <a:cs typeface="Times New Roman" pitchFamily="18" charset="0"/>
              </a:rPr>
              <a:t>Установите услугу «Родительский контроль» для фильтрации опасного контента (подробности узнавайте у своего провайдера).</a:t>
            </a:r>
          </a:p>
          <a:p>
            <a:r>
              <a:rPr lang="ru-RU" altLang="ru-RU" sz="2600" dirty="0">
                <a:ea typeface="Calibri" pitchFamily="34" charset="0"/>
                <a:cs typeface="Times New Roman" pitchFamily="18" charset="0"/>
              </a:rPr>
              <a:t>2. Контролируйте, сколько ребенок проводит времени в </a:t>
            </a:r>
            <a:r>
              <a:rPr lang="ru-RU" altLang="ru-RU" sz="2600" dirty="0" err="1">
                <a:ea typeface="Calibri" pitchFamily="34" charset="0"/>
                <a:cs typeface="Times New Roman" pitchFamily="18" charset="0"/>
              </a:rPr>
              <a:t>соцсетях</a:t>
            </a:r>
            <a:r>
              <a:rPr lang="ru-RU" altLang="ru-RU" sz="2600" dirty="0">
                <a:ea typeface="Calibri" pitchFamily="34" charset="0"/>
                <a:cs typeface="Times New Roman" pitchFamily="18" charset="0"/>
              </a:rPr>
              <a:t>. Не позволяйте засиживаться допоздна.</a:t>
            </a:r>
          </a:p>
          <a:p>
            <a:r>
              <a:rPr lang="ru-RU" altLang="ru-RU" sz="2600" dirty="0">
                <a:ea typeface="Calibri" pitchFamily="34" charset="0"/>
                <a:cs typeface="Times New Roman" pitchFamily="18" charset="0"/>
              </a:rPr>
              <a:t>3. Не стесняйтесь нарушить личное пространство ребенка и интересуйтесь списком друзей, групп и интересных страниц. Следите за фотографиями </a:t>
            </a:r>
            <a:r>
              <a:rPr lang="ru-RU" altLang="ru-RU" sz="2600" dirty="0" smtClean="0">
                <a:ea typeface="Calibri" pitchFamily="34" charset="0"/>
                <a:cs typeface="Times New Roman" pitchFamily="18" charset="0"/>
              </a:rPr>
              <a:t>(иногда даже  безобидное изображение </a:t>
            </a:r>
            <a:r>
              <a:rPr lang="ru-RU" altLang="ru-RU" sz="2600" dirty="0">
                <a:ea typeface="Calibri" pitchFamily="34" charset="0"/>
                <a:cs typeface="Times New Roman" pitchFamily="18" charset="0"/>
              </a:rPr>
              <a:t>может быть сигналом для тревоги</a:t>
            </a:r>
            <a:r>
              <a:rPr lang="ru-RU" altLang="ru-RU" sz="2600" dirty="0" smtClean="0">
                <a:ea typeface="Calibri" pitchFamily="34" charset="0"/>
                <a:cs typeface="Times New Roman" pitchFamily="18" charset="0"/>
              </a:rPr>
              <a:t>).</a:t>
            </a:r>
            <a:endParaRPr lang="ru-RU" altLang="ru-RU" sz="2600" dirty="0"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2600" dirty="0">
                <a:ea typeface="Calibri" pitchFamily="34" charset="0"/>
                <a:cs typeface="Times New Roman" pitchFamily="18" charset="0"/>
              </a:rPr>
              <a:t>4</a:t>
            </a:r>
            <a:r>
              <a:rPr lang="ru-RU" altLang="ru-RU" sz="2600" dirty="0" smtClean="0">
                <a:ea typeface="Calibri" pitchFamily="34" charset="0"/>
                <a:cs typeface="Times New Roman" pitchFamily="18" charset="0"/>
              </a:rPr>
              <a:t>. </a:t>
            </a:r>
            <a:r>
              <a:rPr lang="ru-RU" altLang="ru-RU" sz="2600" dirty="0">
                <a:ea typeface="Calibri" pitchFamily="34" charset="0"/>
                <a:cs typeface="Times New Roman" pitchFamily="18" charset="0"/>
              </a:rPr>
              <a:t>Не можете сами найти общий язык с ребенком? Расскажите о детском телефоне доверия 8-800-2000-122 и том, что звонок совершенно бесплатный и конфиденциальный.</a:t>
            </a:r>
          </a:p>
        </p:txBody>
      </p:sp>
    </p:spTree>
    <p:extLst>
      <p:ext uri="{BB962C8B-B14F-4D97-AF65-F5344CB8AC3E}">
        <p14:creationId xmlns:p14="http://schemas.microsoft.com/office/powerpoint/2010/main" val="2690730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itchFamily="34" charset="0"/>
                <a:cs typeface="Times New Roman" pitchFamily="18" charset="0"/>
              </a:rPr>
              <a:t>Факторы защиты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69925" indent="-533400"/>
            <a:r>
              <a:rPr lang="ru-RU" dirty="0"/>
              <a:t>Крепкая связь с родителями (семьей).</a:t>
            </a:r>
          </a:p>
          <a:p>
            <a:pPr marL="669925" indent="-533400"/>
            <a:r>
              <a:rPr lang="ru-RU" dirty="0"/>
              <a:t>Интерес к учёбе, хобби, духовному росту </a:t>
            </a:r>
          </a:p>
          <a:p>
            <a:pPr marL="669925" indent="-533400"/>
            <a:r>
              <a:rPr lang="ru-RU" dirty="0"/>
              <a:t>Уважение к общественным нормам, законам, положительным ценностям и авторитетам</a:t>
            </a:r>
          </a:p>
        </p:txBody>
      </p:sp>
    </p:spTree>
    <p:extLst>
      <p:ext uri="{BB962C8B-B14F-4D97-AF65-F5344CB8AC3E}">
        <p14:creationId xmlns:p14="http://schemas.microsoft.com/office/powerpoint/2010/main" val="31541025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872208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660033"/>
                </a:solidFill>
                <a:latin typeface="Baskerville Old Face" pitchFamily="18" charset="0"/>
              </a:rPr>
              <a:t>Жизнь </a:t>
            </a:r>
            <a:r>
              <a:rPr lang="ru-RU" b="1" dirty="0">
                <a:solidFill>
                  <a:srgbClr val="660033"/>
                </a:solidFill>
                <a:latin typeface="Baskerville Old Face" pitchFamily="18" charset="0"/>
              </a:rPr>
              <a:t>– слишком прекрасна, не губи её,</a:t>
            </a:r>
          </a:p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660033"/>
                </a:solidFill>
                <a:latin typeface="Baskerville Old Face" pitchFamily="18" charset="0"/>
              </a:rPr>
              <a:t>Жизнь – это жизнь, борись за неё.</a:t>
            </a:r>
          </a:p>
          <a:p>
            <a:endParaRPr lang="ru-RU" dirty="0"/>
          </a:p>
        </p:txBody>
      </p:sp>
      <p:pic>
        <p:nvPicPr>
          <p:cNvPr id="4" name="Picture 4" descr="1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7784" y="980728"/>
            <a:ext cx="4536504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76905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510865_e80d3b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62473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82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ЧТО </a:t>
            </a:r>
            <a:r>
              <a:rPr lang="ru-RU" sz="2800" dirty="0" smtClean="0"/>
              <a:t> </a:t>
            </a:r>
            <a:r>
              <a:rPr lang="ru-RU" sz="2800" dirty="0"/>
              <a:t>ДОЛЖНЫ </a:t>
            </a:r>
            <a:r>
              <a:rPr lang="ru-RU" sz="2800" dirty="0" smtClean="0"/>
              <a:t>ЗНАТЬ ДЕТИ ДОШКОЛЬНОГО ВОЗРАСТА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    </a:t>
            </a:r>
            <a:r>
              <a:rPr lang="ru-RU" sz="3800" dirty="0" smtClean="0"/>
              <a:t>Правильные </a:t>
            </a:r>
            <a:r>
              <a:rPr lang="ru-RU" sz="3800" dirty="0"/>
              <a:t>названия частей тела и половых органов.</a:t>
            </a:r>
          </a:p>
          <a:p>
            <a:r>
              <a:rPr lang="ru-RU" sz="3800" dirty="0"/>
              <a:t>    </a:t>
            </a:r>
            <a:r>
              <a:rPr lang="ru-RU" sz="3800" dirty="0" smtClean="0"/>
              <a:t> </a:t>
            </a:r>
            <a:r>
              <a:rPr lang="ru-RU" sz="3800" dirty="0"/>
              <a:t>Как их родители относятся к сексуальному жаргону.</a:t>
            </a:r>
          </a:p>
          <a:p>
            <a:r>
              <a:rPr lang="ru-RU" sz="3800" dirty="0"/>
              <a:t>     </a:t>
            </a:r>
            <a:r>
              <a:rPr lang="ru-RU" sz="3800" dirty="0" smtClean="0"/>
              <a:t>Ценности </a:t>
            </a:r>
            <a:r>
              <a:rPr lang="ru-RU" sz="3800" dirty="0"/>
              <a:t>семьи в сфере любви и взаимоотношений.</a:t>
            </a:r>
          </a:p>
          <a:p>
            <a:r>
              <a:rPr lang="ru-RU" sz="3800" dirty="0" smtClean="0"/>
              <a:t>     Беременность </a:t>
            </a:r>
            <a:r>
              <a:rPr lang="ru-RU" sz="3800" dirty="0"/>
              <a:t>- результат действий обоих родителей</a:t>
            </a:r>
            <a:r>
              <a:rPr lang="ru-RU" sz="3800" dirty="0" smtClean="0"/>
              <a:t>, а </a:t>
            </a:r>
            <a:r>
              <a:rPr lang="ru-RU" sz="3800" dirty="0"/>
              <a:t>не </a:t>
            </a:r>
            <a:r>
              <a:rPr lang="ru-RU" sz="3800" dirty="0" smtClean="0"/>
              <a:t>      только </a:t>
            </a:r>
            <a:r>
              <a:rPr lang="ru-RU" sz="3800" dirty="0"/>
              <a:t>мамы.</a:t>
            </a:r>
          </a:p>
          <a:p>
            <a:r>
              <a:rPr lang="ru-RU" sz="3800" dirty="0"/>
              <a:t>     </a:t>
            </a:r>
            <a:r>
              <a:rPr lang="ru-RU" sz="3800" dirty="0" smtClean="0"/>
              <a:t>Беременность </a:t>
            </a:r>
            <a:r>
              <a:rPr lang="ru-RU" sz="3800" dirty="0"/>
              <a:t>длится 9 месяцев </a:t>
            </a:r>
            <a:r>
              <a:rPr lang="ru-RU" sz="3800" dirty="0" smtClean="0"/>
              <a:t>(можно показать  </a:t>
            </a:r>
            <a:r>
              <a:rPr lang="ru-RU" sz="3800" dirty="0"/>
              <a:t>на  картинке, что  происходит в течение каждого месяца,  если ребенку это интересно).</a:t>
            </a:r>
          </a:p>
          <a:p>
            <a:r>
              <a:rPr lang="ru-RU" sz="3800" dirty="0"/>
              <a:t>    </a:t>
            </a:r>
            <a:r>
              <a:rPr lang="ru-RU" sz="3800" dirty="0" smtClean="0"/>
              <a:t> Ребенок естественным путем выходит </a:t>
            </a:r>
            <a:r>
              <a:rPr lang="ru-RU" sz="3800" dirty="0"/>
              <a:t>из матки и влагалища матери.</a:t>
            </a:r>
          </a:p>
          <a:p>
            <a:r>
              <a:rPr lang="ru-RU" sz="3800" dirty="0"/>
              <a:t>     </a:t>
            </a:r>
            <a:r>
              <a:rPr lang="ru-RU" sz="3800" dirty="0" smtClean="0"/>
              <a:t>Мастурбация  не </a:t>
            </a:r>
            <a:r>
              <a:rPr lang="ru-RU" sz="3800" dirty="0"/>
              <a:t>приносит вреда, но </a:t>
            </a:r>
            <a:r>
              <a:rPr lang="ru-RU" sz="3800" dirty="0" smtClean="0"/>
              <a:t> не должна происходить в присутствии других людей.</a:t>
            </a:r>
            <a:endParaRPr lang="ru-RU" sz="3800" dirty="0"/>
          </a:p>
          <a:p>
            <a:r>
              <a:rPr lang="ru-RU" sz="3800" dirty="0"/>
              <a:t>     </a:t>
            </a:r>
            <a:r>
              <a:rPr lang="ru-RU" sz="3800" dirty="0" smtClean="0"/>
              <a:t>Нагота  естественна для младенцев, в более старшем возрасте </a:t>
            </a:r>
            <a:r>
              <a:rPr lang="ru-RU" sz="3800" dirty="0"/>
              <a:t>ограничивается требованиями </a:t>
            </a:r>
            <a:r>
              <a:rPr lang="ru-RU" sz="3800" dirty="0" smtClean="0"/>
              <a:t>семьи и окружения ребенка.</a:t>
            </a:r>
            <a:endParaRPr lang="ru-RU" sz="3800" dirty="0"/>
          </a:p>
          <a:p>
            <a:r>
              <a:rPr lang="ru-RU" sz="3800" dirty="0"/>
              <a:t>    </a:t>
            </a:r>
            <a:r>
              <a:rPr lang="ru-RU" sz="3800" dirty="0" smtClean="0"/>
              <a:t> </a:t>
            </a:r>
            <a:r>
              <a:rPr lang="ru-RU" sz="3800" dirty="0"/>
              <a:t>Как распознать сексуальное злоупотребление.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25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ru-RU" sz="2800" dirty="0"/>
              <a:t>Дети 8-10 лет должны знать: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r>
              <a:rPr lang="ru-RU" sz="2000" dirty="0" smtClean="0"/>
              <a:t>Каких  </a:t>
            </a:r>
            <a:r>
              <a:rPr lang="ru-RU" sz="2000" dirty="0"/>
              <a:t>перемен  им  ожидать в своем теле во время полового созревания (развитие тела,  менструация,  эрекции  и  сексуальные фантазии, новые чувства и эмоции).</a:t>
            </a:r>
          </a:p>
          <a:p>
            <a:r>
              <a:rPr lang="ru-RU" sz="2000" dirty="0"/>
              <a:t>  </a:t>
            </a:r>
            <a:r>
              <a:rPr lang="ru-RU" sz="2000" dirty="0" smtClean="0"/>
              <a:t>Что </a:t>
            </a:r>
            <a:r>
              <a:rPr lang="ru-RU" sz="2000" dirty="0"/>
              <a:t>значит гомосексуальность и </a:t>
            </a:r>
            <a:r>
              <a:rPr lang="ru-RU" sz="2000" dirty="0" err="1"/>
              <a:t>гетеросексуальность</a:t>
            </a:r>
            <a:r>
              <a:rPr lang="ru-RU" sz="2000" dirty="0"/>
              <a:t>.</a:t>
            </a:r>
          </a:p>
          <a:p>
            <a:r>
              <a:rPr lang="ru-RU" sz="2000" dirty="0"/>
              <a:t>  </a:t>
            </a:r>
            <a:r>
              <a:rPr lang="ru-RU" sz="2000" dirty="0" smtClean="0"/>
              <a:t> Детям  </a:t>
            </a:r>
            <a:r>
              <a:rPr lang="ru-RU" sz="2000" dirty="0"/>
              <a:t>нужно  рассказать,  каких взглядов придерживается </a:t>
            </a:r>
            <a:r>
              <a:rPr lang="ru-RU" sz="2000" dirty="0" smtClean="0"/>
              <a:t> семья по вопросам  </a:t>
            </a:r>
            <a:r>
              <a:rPr lang="ru-RU" sz="2000" dirty="0"/>
              <a:t>любви, </a:t>
            </a:r>
            <a:r>
              <a:rPr lang="ru-RU" sz="2000" dirty="0" smtClean="0"/>
              <a:t>взаимоотношений, </a:t>
            </a:r>
            <a:r>
              <a:rPr lang="ru-RU" sz="2000" dirty="0"/>
              <a:t>мужской и женской ролях </a:t>
            </a:r>
            <a:r>
              <a:rPr lang="ru-RU" sz="2000" dirty="0" smtClean="0"/>
              <a:t> в жизни.</a:t>
            </a:r>
          </a:p>
          <a:p>
            <a:r>
              <a:rPr lang="ru-RU" sz="2000" dirty="0" smtClean="0"/>
              <a:t> Как близкие отношения  связаны </a:t>
            </a:r>
            <a:r>
              <a:rPr lang="ru-RU" sz="2000" dirty="0"/>
              <a:t>с любовью,  с преступлением,  с  </a:t>
            </a:r>
            <a:r>
              <a:rPr lang="ru-RU" sz="2000" dirty="0" smtClean="0"/>
              <a:t>женитьбой. Дети должны понимать, что </a:t>
            </a:r>
            <a:r>
              <a:rPr lang="ru-RU" sz="2000" dirty="0"/>
              <a:t>наступит время,  когда секс для них станет возможным и украсит их жизнь.</a:t>
            </a:r>
          </a:p>
          <a:p>
            <a:r>
              <a:rPr lang="ru-RU" sz="2000" dirty="0" smtClean="0"/>
              <a:t>Каковы </a:t>
            </a:r>
            <a:r>
              <a:rPr lang="ru-RU" sz="2000" dirty="0"/>
              <a:t>негативные последствия секса,  включая  </a:t>
            </a:r>
            <a:r>
              <a:rPr lang="ru-RU" sz="2000" dirty="0" smtClean="0"/>
              <a:t>ЗППП  (в том числе </a:t>
            </a:r>
            <a:r>
              <a:rPr lang="ru-RU" sz="2000" dirty="0"/>
              <a:t>СПИД) и нежелательную беременность.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Что есть еще много всяких вопросов о любви, взаимоотношениях людей и сексе, и их всегда можно задавать родителям.</a:t>
            </a:r>
          </a:p>
          <a:p>
            <a:pPr marL="0" indent="0">
              <a:buNone/>
            </a:pPr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92950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Что можно сделать для защиты ребенка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1. Внимательно выслушивать ребенка.</a:t>
            </a:r>
            <a:br>
              <a:rPr lang="ru-RU" dirty="0" smtClean="0"/>
            </a:br>
            <a:r>
              <a:rPr lang="ru-RU" dirty="0" smtClean="0"/>
              <a:t>2. Сверяться с ребенком, понимает ли взрослый смысл используемых ребенком слов, и наоборот.</a:t>
            </a:r>
            <a:br>
              <a:rPr lang="ru-RU" dirty="0" smtClean="0"/>
            </a:br>
            <a:r>
              <a:rPr lang="ru-RU" dirty="0" smtClean="0"/>
              <a:t>3. Обсуждать на примерах, </a:t>
            </a:r>
          </a:p>
          <a:p>
            <a:pPr>
              <a:buNone/>
            </a:pPr>
            <a:r>
              <a:rPr lang="ru-RU" dirty="0" smtClean="0"/>
              <a:t>     что такое</a:t>
            </a:r>
          </a:p>
          <a:p>
            <a:pPr>
              <a:buNone/>
            </a:pPr>
            <a:r>
              <a:rPr lang="ru-RU" dirty="0" smtClean="0"/>
              <a:t>     «хорошие» и</a:t>
            </a:r>
          </a:p>
          <a:p>
            <a:pPr>
              <a:buNone/>
            </a:pPr>
            <a:r>
              <a:rPr lang="ru-RU" dirty="0" smtClean="0"/>
              <a:t>     «плохие» </a:t>
            </a:r>
          </a:p>
          <a:p>
            <a:pPr>
              <a:buNone/>
            </a:pPr>
            <a:r>
              <a:rPr lang="ru-RU" dirty="0" smtClean="0"/>
              <a:t>     прикосновения.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Ширяева\Pictures\Насилие 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1028" r="37" b="58161"/>
          <a:stretch/>
        </p:blipFill>
        <p:spPr>
          <a:xfrm>
            <a:off x="3779913" y="3645024"/>
            <a:ext cx="511256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633670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4. Обсуждать права ребенка, кто может до него дотрагиваться и кому не стоит этого позволять; кого ребенок имеет право трогать сам.</a:t>
            </a:r>
            <a:br>
              <a:rPr lang="ru-RU" sz="2800" dirty="0"/>
            </a:br>
            <a:r>
              <a:rPr lang="ru-RU" sz="2800" dirty="0" smtClean="0"/>
              <a:t>5.Объяснять ребенку, что «нехорошие» прикосновения иногда могут исходить от знакомых, близких людей.</a:t>
            </a:r>
            <a:br>
              <a:rPr lang="ru-RU" sz="2800" dirty="0" smtClean="0"/>
            </a:br>
            <a:r>
              <a:rPr lang="ru-RU" sz="2800" dirty="0" smtClean="0"/>
              <a:t>6. Обучать ребенка говорить</a:t>
            </a:r>
            <a:br>
              <a:rPr lang="ru-RU" sz="2800" dirty="0" smtClean="0"/>
            </a:br>
            <a:r>
              <a:rPr lang="ru-RU" sz="2800" dirty="0" smtClean="0"/>
              <a:t> «нет» при попытках «нехороших» прикосновений.</a:t>
            </a:r>
            <a:br>
              <a:rPr lang="ru-RU" sz="2800" dirty="0" smtClean="0"/>
            </a:br>
            <a:r>
              <a:rPr lang="ru-RU" sz="2800" dirty="0" smtClean="0"/>
              <a:t>7. Обсуждать с </a:t>
            </a:r>
            <a:br>
              <a:rPr lang="ru-RU" sz="2800" dirty="0" smtClean="0"/>
            </a:br>
            <a:r>
              <a:rPr lang="ru-RU" sz="2800" dirty="0" smtClean="0"/>
              <a:t>ребенком необходимость </a:t>
            </a:r>
            <a:br>
              <a:rPr lang="ru-RU" sz="2800" dirty="0" smtClean="0"/>
            </a:br>
            <a:r>
              <a:rPr lang="ru-RU" sz="2800" dirty="0" smtClean="0"/>
              <a:t>рассказывать взрослым о </a:t>
            </a:r>
            <a:br>
              <a:rPr lang="ru-RU" sz="2800" dirty="0" smtClean="0"/>
            </a:br>
            <a:r>
              <a:rPr lang="ru-RU" sz="2800" dirty="0" smtClean="0"/>
              <a:t>любых инцидентах, которые </a:t>
            </a:r>
            <a:br>
              <a:rPr lang="ru-RU" sz="2800" dirty="0" smtClean="0"/>
            </a:br>
            <a:r>
              <a:rPr lang="ru-RU" sz="2800" dirty="0" smtClean="0"/>
              <a:t>его смущают и вызывают </a:t>
            </a:r>
            <a:br>
              <a:rPr lang="ru-RU" sz="2800" dirty="0" smtClean="0"/>
            </a:br>
            <a:r>
              <a:rPr lang="ru-RU" sz="2800" dirty="0" smtClean="0"/>
              <a:t>неловкость. Убедить в том, что его никто ни в чем не</a:t>
            </a:r>
            <a:br>
              <a:rPr lang="ru-RU" sz="2800" dirty="0" smtClean="0"/>
            </a:br>
            <a:r>
              <a:rPr lang="ru-RU" sz="2800" dirty="0" smtClean="0"/>
              <a:t> будет обвинять.</a:t>
            </a:r>
            <a:endParaRPr lang="ru-RU" sz="2800" dirty="0"/>
          </a:p>
        </p:txBody>
      </p:sp>
      <p:pic>
        <p:nvPicPr>
          <p:cNvPr id="6" name="Содержимое 5" descr="http://footbik.com.ua/wp-content/uploads/2016/07/%D0%BF%D0%BB%D0%BE%D1%85%D0%BE%D0%B5-%D0%BF%D0%BE%D0%B2%D0%B5%D0%B4%D0%B5%D0%BD%D0%B8%D0%B5-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8920"/>
            <a:ext cx="3240360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Подростковый возраст</a:t>
            </a:r>
            <a:endParaRPr lang="ru-RU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</TotalTime>
  <Words>1725</Words>
  <Application>Microsoft Office PowerPoint</Application>
  <PresentationFormat>Экран (4:3)</PresentationFormat>
  <Paragraphs>244</Paragraphs>
  <Slides>47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Роль родителей в формировании у детей личных границ и профилактике преступлений против половой неприкосновенности  </vt:lpstr>
      <vt:lpstr>Ведущая психолог высшей категории Ширяева Ирина Гедеоновна  МУ центр «Доверие» г.Ярославль   </vt:lpstr>
      <vt:lpstr>СЕКСУАЛЬНОЕ НАСИЛИЕ —</vt:lpstr>
      <vt:lpstr>Преступления против половой неприкосновенности часто остаются никому неизвестными</vt:lpstr>
      <vt:lpstr>ЧТО  ДОЛЖНЫ ЗНАТЬ ДЕТИ ДОШКОЛЬНОГО ВОЗРАСТА</vt:lpstr>
      <vt:lpstr>Дети 8-10 лет должны знать: </vt:lpstr>
      <vt:lpstr>Что можно сделать для защиты ребенка</vt:lpstr>
      <vt:lpstr>  4. Обсуждать права ребенка, кто может до него дотрагиваться и кому не стоит этого позволять; кого ребенок имеет право трогать сам. 5.Объяснять ребенку, что «нехорошие» прикосновения иногда могут исходить от знакомых, близких людей. 6. Обучать ребенка говорить  «нет» при попытках «нехороших» прикосновений. 7. Обсуждать с  ребенком необходимость  рассказывать взрослым о  любых инцидентах, которые  его смущают и вызывают  неловкость. Убедить в том, что его никто ни в чем не  будет обвинять.</vt:lpstr>
      <vt:lpstr>Презентация PowerPoint</vt:lpstr>
      <vt:lpstr>Границы подросткового  возраста (переходного от детства к взрослости)  в современных  условиях с 10-11  до 14-15 лет (среднее звено школы).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эффективного отказа </vt:lpstr>
      <vt:lpstr>   Навыки отказа</vt:lpstr>
      <vt:lpstr>Презентация PowerPoint</vt:lpstr>
      <vt:lpstr>СОПРОТИВЛЕНИЕ </vt:lpstr>
      <vt:lpstr>Наступление</vt:lpstr>
      <vt:lpstr>Уход, прекращение отношений </vt:lpstr>
      <vt:lpstr>Презентация PowerPoint</vt:lpstr>
      <vt:lpstr>Если ты у себя дома </vt:lpstr>
      <vt:lpstr>Презентация PowerPoint</vt:lpstr>
      <vt:lpstr>Если уходишь гулять  </vt:lpstr>
      <vt:lpstr>Презентация PowerPoint</vt:lpstr>
      <vt:lpstr>         В компании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:</vt:lpstr>
      <vt:lpstr>Презентация PowerPoint</vt:lpstr>
      <vt:lpstr>Если на тебя нападают на улице </vt:lpstr>
      <vt:lpstr>Презентация PowerPoint</vt:lpstr>
      <vt:lpstr>:</vt:lpstr>
      <vt:lpstr>Презентация PowerPoint</vt:lpstr>
      <vt:lpstr>Презентация PowerPoint</vt:lpstr>
      <vt:lpstr>КАК ЗАЩИТИТЬ РЕБЕНКА?</vt:lpstr>
      <vt:lpstr>Презентация PowerPoint</vt:lpstr>
      <vt:lpstr>Факторы защиты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Побеги детей из дома</dc:title>
  <dc:creator>User</dc:creator>
  <cp:lastModifiedBy>Шишакова Ирина Евгеньевна</cp:lastModifiedBy>
  <cp:revision>119</cp:revision>
  <dcterms:modified xsi:type="dcterms:W3CDTF">2023-12-07T05:20:42Z</dcterms:modified>
</cp:coreProperties>
</file>