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-pmss.ru/" TargetMode="External"/><Relationship Id="rId2" Type="http://schemas.openxmlformats.org/officeDocument/2006/relationships/hyperlink" Target="mailto:gcpmss.ya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3"/>
          <p:cNvSpPr txBox="1"/>
          <p:nvPr/>
        </p:nvSpPr>
        <p:spPr>
          <a:xfrm>
            <a:off x="1538401" y="1595166"/>
            <a:ext cx="9423856" cy="188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100" b="1" cap="all">
                <a:gradFill flip="none" rotWithShape="1">
                  <a:gsLst>
                    <a:gs pos="0">
                      <a:srgbClr val="71A2DB"/>
                    </a:gs>
                    <a:gs pos="49000">
                      <a:srgbClr val="4C8CCF"/>
                    </a:gs>
                    <a:gs pos="50000">
                      <a:srgbClr val="3C80BE"/>
                    </a:gs>
                    <a:gs pos="92000">
                      <a:srgbClr val="3A72A4"/>
                    </a:gs>
                    <a:gs pos="100000">
                      <a:srgbClr val="386FA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Calibri"/>
              </a:defRPr>
            </a:pPr>
            <a:r>
              <a:t>Роль родителей в профилактике </a:t>
            </a:r>
          </a:p>
          <a:p>
            <a:pPr algn="ctr">
              <a:defRPr sz="4100" b="1" cap="all">
                <a:gradFill flip="none" rotWithShape="1">
                  <a:gsLst>
                    <a:gs pos="0">
                      <a:srgbClr val="71A2DB"/>
                    </a:gs>
                    <a:gs pos="49000">
                      <a:srgbClr val="4C8CCF"/>
                    </a:gs>
                    <a:gs pos="50000">
                      <a:srgbClr val="3C80BE"/>
                    </a:gs>
                    <a:gs pos="92000">
                      <a:srgbClr val="3A72A4"/>
                    </a:gs>
                    <a:gs pos="100000">
                      <a:srgbClr val="386FA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Calibri"/>
              </a:defRPr>
            </a:pPr>
            <a:r>
              <a:t>аутоагрессивного и суицидального</a:t>
            </a:r>
          </a:p>
          <a:p>
            <a:pPr algn="ctr">
              <a:defRPr sz="4100" b="1" cap="all">
                <a:gradFill flip="none" rotWithShape="1">
                  <a:gsLst>
                    <a:gs pos="0">
                      <a:srgbClr val="71A2DB"/>
                    </a:gs>
                    <a:gs pos="49000">
                      <a:srgbClr val="4C8CCF"/>
                    </a:gs>
                    <a:gs pos="50000">
                      <a:srgbClr val="3C80BE"/>
                    </a:gs>
                    <a:gs pos="92000">
                      <a:srgbClr val="3A72A4"/>
                    </a:gs>
                    <a:gs pos="100000">
                      <a:srgbClr val="386FA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Calibri"/>
              </a:defRPr>
            </a:pPr>
            <a:r>
              <a:t> поведения детей.</a:t>
            </a:r>
          </a:p>
        </p:txBody>
      </p:sp>
      <p:sp>
        <p:nvSpPr>
          <p:cNvPr id="95" name="Прямоугольник 1"/>
          <p:cNvSpPr txBox="1"/>
          <p:nvPr/>
        </p:nvSpPr>
        <p:spPr>
          <a:xfrm>
            <a:off x="6228805" y="5050972"/>
            <a:ext cx="572813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 b="1" cap="all">
                <a:effectLst>
                  <a:outerShdw blurRad="25400" dist="12700" dir="5400000" rotWithShape="0">
                    <a:srgbClr val="499CE7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ru-RU" dirty="0" err="1" smtClean="0"/>
              <a:t>Луканина</a:t>
            </a:r>
            <a:r>
              <a:rPr lang="ru-RU" dirty="0" smtClean="0"/>
              <a:t> марина </a:t>
            </a:r>
            <a:r>
              <a:rPr lang="ru-RU" dirty="0" err="1" smtClean="0"/>
              <a:t>федоровна</a:t>
            </a:r>
            <a:r>
              <a:rPr dirty="0" smtClean="0"/>
              <a:t>, </a:t>
            </a:r>
            <a:endParaRPr dirty="0"/>
          </a:p>
          <a:p>
            <a:pPr algn="ctr">
              <a:defRPr sz="2400" b="1" i="1" cap="all">
                <a:effectLst>
                  <a:outerShdw blurRad="25400" dist="12700" dir="5400000" rotWithShape="0">
                    <a:srgbClr val="499CE7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lang="ru-RU" dirty="0" smtClean="0"/>
              <a:t>Д</a:t>
            </a:r>
            <a:r>
              <a:rPr dirty="0" err="1" smtClean="0"/>
              <a:t>иректор</a:t>
            </a:r>
            <a:r>
              <a:rPr lang="ru-RU" smtClean="0"/>
              <a:t> </a:t>
            </a:r>
            <a:r>
              <a:rPr smtClean="0"/>
              <a:t>Му</a:t>
            </a:r>
            <a:r>
              <a:rPr dirty="0" smtClean="0"/>
              <a:t> </a:t>
            </a:r>
            <a:r>
              <a:rPr dirty="0"/>
              <a:t>ГЦ ППМС</a:t>
            </a:r>
          </a:p>
        </p:txBody>
      </p:sp>
      <p:pic>
        <p:nvPicPr>
          <p:cNvPr id="9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951" y="273846"/>
            <a:ext cx="1005929" cy="841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5438" y="4076700"/>
            <a:ext cx="2381252" cy="209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AutoShape 3"/>
          <p:cNvGrpSpPr/>
          <p:nvPr/>
        </p:nvGrpSpPr>
        <p:grpSpPr>
          <a:xfrm>
            <a:off x="6172200" y="2590800"/>
            <a:ext cx="3048000" cy="838200"/>
            <a:chOff x="0" y="0"/>
            <a:chExt cx="3048000" cy="838200"/>
          </a:xfrm>
        </p:grpSpPr>
        <p:sp>
          <p:nvSpPr>
            <p:cNvPr id="133" name="Облачко с цитатой"/>
            <p:cNvSpPr/>
            <p:nvPr/>
          </p:nvSpPr>
          <p:spPr>
            <a:xfrm>
              <a:off x="0" y="0"/>
              <a:ext cx="3048000" cy="838200"/>
            </a:xfrm>
            <a:prstGeom prst="wedgeEllipseCallout">
              <a:avLst>
                <a:gd name="adj1" fmla="val -113384"/>
                <a:gd name="adj2" fmla="val 22272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" name="Образовательные учреждения"/>
            <p:cNvSpPr txBox="1"/>
            <p:nvPr/>
          </p:nvSpPr>
          <p:spPr>
            <a:xfrm>
              <a:off x="496850" y="127513"/>
              <a:ext cx="2054299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Образовательные учреждения</a:t>
              </a:r>
            </a:p>
          </p:txBody>
        </p:sp>
      </p:grpSp>
      <p:grpSp>
        <p:nvGrpSpPr>
          <p:cNvPr id="138" name="AutoShape 4"/>
          <p:cNvGrpSpPr/>
          <p:nvPr/>
        </p:nvGrpSpPr>
        <p:grpSpPr>
          <a:xfrm>
            <a:off x="5943600" y="762000"/>
            <a:ext cx="3657600" cy="990600"/>
            <a:chOff x="0" y="0"/>
            <a:chExt cx="3657600" cy="990600"/>
          </a:xfrm>
        </p:grpSpPr>
        <p:sp>
          <p:nvSpPr>
            <p:cNvPr id="136" name="Облачко с цитатой"/>
            <p:cNvSpPr/>
            <p:nvPr/>
          </p:nvSpPr>
          <p:spPr>
            <a:xfrm>
              <a:off x="0" y="0"/>
              <a:ext cx="3657600" cy="990600"/>
            </a:xfrm>
            <a:prstGeom prst="wedgeEllipseCallout">
              <a:avLst>
                <a:gd name="adj1" fmla="val -117968"/>
                <a:gd name="adj2" fmla="val 298236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7" name="Учреждения системы здравоохранения"/>
            <p:cNvSpPr txBox="1"/>
            <p:nvPr/>
          </p:nvSpPr>
          <p:spPr>
            <a:xfrm>
              <a:off x="586124" y="149831"/>
              <a:ext cx="2485351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Учреждения системы здравоохранения</a:t>
              </a:r>
            </a:p>
          </p:txBody>
        </p:sp>
      </p:grpSp>
      <p:grpSp>
        <p:nvGrpSpPr>
          <p:cNvPr id="141" name="AutoShape 5"/>
          <p:cNvGrpSpPr/>
          <p:nvPr/>
        </p:nvGrpSpPr>
        <p:grpSpPr>
          <a:xfrm>
            <a:off x="6248400" y="4267200"/>
            <a:ext cx="3048000" cy="685800"/>
            <a:chOff x="0" y="0"/>
            <a:chExt cx="3048000" cy="685800"/>
          </a:xfrm>
        </p:grpSpPr>
        <p:sp>
          <p:nvSpPr>
            <p:cNvPr id="139" name="Облачко с цитатой"/>
            <p:cNvSpPr/>
            <p:nvPr/>
          </p:nvSpPr>
          <p:spPr>
            <a:xfrm>
              <a:off x="0" y="0"/>
              <a:ext cx="3048000" cy="685800"/>
            </a:xfrm>
            <a:prstGeom prst="wedgeEllipseCallout">
              <a:avLst>
                <a:gd name="adj1" fmla="val -136093"/>
                <a:gd name="adj2" fmla="val 146296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0" name="ППМС-центры"/>
            <p:cNvSpPr txBox="1"/>
            <p:nvPr/>
          </p:nvSpPr>
          <p:spPr>
            <a:xfrm>
              <a:off x="496850" y="105194"/>
              <a:ext cx="2054299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ППМС-центры</a:t>
              </a:r>
            </a:p>
          </p:txBody>
        </p:sp>
      </p:grpSp>
      <p:grpSp>
        <p:nvGrpSpPr>
          <p:cNvPr id="144" name="AutoShape 6"/>
          <p:cNvGrpSpPr/>
          <p:nvPr/>
        </p:nvGrpSpPr>
        <p:grpSpPr>
          <a:xfrm>
            <a:off x="3200400" y="914400"/>
            <a:ext cx="2667000" cy="457200"/>
            <a:chOff x="0" y="0"/>
            <a:chExt cx="2667000" cy="457200"/>
          </a:xfrm>
        </p:grpSpPr>
        <p:sp>
          <p:nvSpPr>
            <p:cNvPr id="142" name="Облачко с цитатой"/>
            <p:cNvSpPr/>
            <p:nvPr/>
          </p:nvSpPr>
          <p:spPr>
            <a:xfrm>
              <a:off x="0" y="0"/>
              <a:ext cx="2667000" cy="457200"/>
            </a:xfrm>
            <a:prstGeom prst="wedgeEllipseCallout">
              <a:avLst>
                <a:gd name="adj1" fmla="val -47681"/>
                <a:gd name="adj2" fmla="val 659375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ОДН ОМВД"/>
            <p:cNvSpPr txBox="1"/>
            <p:nvPr/>
          </p:nvSpPr>
          <p:spPr>
            <a:xfrm>
              <a:off x="441054" y="71716"/>
              <a:ext cx="1784891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ОДН ОМВД</a:t>
              </a:r>
            </a:p>
          </p:txBody>
        </p:sp>
      </p:grpSp>
      <p:grpSp>
        <p:nvGrpSpPr>
          <p:cNvPr id="147" name="AutoShape 7"/>
          <p:cNvGrpSpPr/>
          <p:nvPr/>
        </p:nvGrpSpPr>
        <p:grpSpPr>
          <a:xfrm>
            <a:off x="1419496" y="1752600"/>
            <a:ext cx="2209801" cy="685800"/>
            <a:chOff x="0" y="0"/>
            <a:chExt cx="2209800" cy="685800"/>
          </a:xfrm>
        </p:grpSpPr>
        <p:sp>
          <p:nvSpPr>
            <p:cNvPr id="145" name="Облачко с цитатой"/>
            <p:cNvSpPr/>
            <p:nvPr/>
          </p:nvSpPr>
          <p:spPr>
            <a:xfrm>
              <a:off x="0" y="0"/>
              <a:ext cx="2209801" cy="685800"/>
            </a:xfrm>
            <a:prstGeom prst="wedgeEllipseCallout">
              <a:avLst>
                <a:gd name="adj1" fmla="val -12356"/>
                <a:gd name="adj2" fmla="val 31990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6" name="ТКДН и ЗП"/>
            <p:cNvSpPr txBox="1"/>
            <p:nvPr/>
          </p:nvSpPr>
          <p:spPr>
            <a:xfrm>
              <a:off x="374100" y="105194"/>
              <a:ext cx="1461601" cy="35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ТКДН и ЗП </a:t>
              </a:r>
            </a:p>
          </p:txBody>
        </p:sp>
      </p:grpSp>
      <p:grpSp>
        <p:nvGrpSpPr>
          <p:cNvPr id="150" name="AutoShape 8"/>
          <p:cNvGrpSpPr/>
          <p:nvPr/>
        </p:nvGrpSpPr>
        <p:grpSpPr>
          <a:xfrm>
            <a:off x="6248400" y="5334000"/>
            <a:ext cx="3048000" cy="838200"/>
            <a:chOff x="0" y="0"/>
            <a:chExt cx="3048000" cy="838200"/>
          </a:xfrm>
        </p:grpSpPr>
        <p:sp>
          <p:nvSpPr>
            <p:cNvPr id="148" name="Облачко с цитатой"/>
            <p:cNvSpPr/>
            <p:nvPr/>
          </p:nvSpPr>
          <p:spPr>
            <a:xfrm>
              <a:off x="0" y="0"/>
              <a:ext cx="3048000" cy="838200"/>
            </a:xfrm>
            <a:prstGeom prst="wedgeEllipseCallout">
              <a:avLst>
                <a:gd name="adj1" fmla="val -138282"/>
                <a:gd name="adj2" fmla="val 34847"/>
              </a:avLst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9" name="Отделы опеки и попечительства"/>
            <p:cNvSpPr txBox="1"/>
            <p:nvPr/>
          </p:nvSpPr>
          <p:spPr>
            <a:xfrm>
              <a:off x="496850" y="127513"/>
              <a:ext cx="2054299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Отделы опеки и попечительства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206" y="-71849"/>
            <a:ext cx="9187544" cy="6890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2"/>
          <p:cNvSpPr txBox="1">
            <a:spLocks noGrp="1"/>
          </p:cNvSpPr>
          <p:nvPr>
            <p:ph type="title"/>
          </p:nvPr>
        </p:nvSpPr>
        <p:spPr>
          <a:xfrm>
            <a:off x="3048000" y="1210366"/>
            <a:ext cx="6189980" cy="848363"/>
          </a:xfrm>
          <a:prstGeom prst="rect">
            <a:avLst/>
          </a:prstGeom>
        </p:spPr>
        <p:txBody>
          <a:bodyPr lIns="0" tIns="0" rIns="0" bIns="0"/>
          <a:lstStyle/>
          <a:p>
            <a:pPr indent="2540" algn="ctr">
              <a:lnSpc>
                <a:spcPct val="100000"/>
              </a:lnSpc>
              <a:spcBef>
                <a:spcPts val="100"/>
              </a:spcBef>
              <a:defRPr sz="2700" b="1" i="1" spc="-100">
                <a:latin typeface="+mj-lt"/>
                <a:ea typeface="+mj-ea"/>
                <a:cs typeface="+mj-cs"/>
                <a:sym typeface="Calibri"/>
              </a:defRPr>
            </a:pPr>
            <a:r>
              <a:t>МУ «Городской Центр</a:t>
            </a:r>
          </a:p>
          <a:p>
            <a:pPr algn="ctr">
              <a:lnSpc>
                <a:spcPct val="100000"/>
              </a:lnSpc>
              <a:defRPr sz="2700" b="1" i="1" spc="-100">
                <a:latin typeface="+mj-lt"/>
                <a:ea typeface="+mj-ea"/>
                <a:cs typeface="+mj-cs"/>
                <a:sym typeface="Calibri"/>
              </a:defRPr>
            </a:pPr>
            <a:r>
              <a:t>психолого-педагогической, медицинской</a:t>
            </a:r>
          </a:p>
        </p:txBody>
      </p:sp>
      <p:sp>
        <p:nvSpPr>
          <p:cNvPr id="155" name="object 3"/>
          <p:cNvSpPr txBox="1"/>
          <p:nvPr/>
        </p:nvSpPr>
        <p:spPr>
          <a:xfrm>
            <a:off x="3810001" y="2132836"/>
            <a:ext cx="6038217" cy="396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505585" algn="ctr">
              <a:spcBef>
                <a:spcPts val="300"/>
              </a:spcBef>
              <a:defRPr sz="2700" b="1" i="1">
                <a:latin typeface="+mj-lt"/>
                <a:ea typeface="+mj-ea"/>
                <a:cs typeface="+mj-cs"/>
                <a:sym typeface="Calibri"/>
              </a:defRPr>
            </a:pPr>
            <a:r>
              <a:t>и</a:t>
            </a:r>
            <a:r>
              <a:rPr spc="-30"/>
              <a:t> </a:t>
            </a:r>
            <a:r>
              <a:t>социальной</a:t>
            </a:r>
            <a:r>
              <a:rPr spc="-40"/>
              <a:t> </a:t>
            </a:r>
            <a:r>
              <a:t>помощи»</a:t>
            </a:r>
          </a:p>
          <a:p>
            <a:pPr marR="2280920" indent="979802">
              <a:spcBef>
                <a:spcPts val="100"/>
              </a:spcBef>
              <a:defRPr sz="2200" b="1" spc="-4">
                <a:latin typeface="+mj-lt"/>
                <a:ea typeface="+mj-ea"/>
                <a:cs typeface="+mj-cs"/>
                <a:sym typeface="Calibri"/>
              </a:defRPr>
            </a:pPr>
            <a:r>
              <a:t>150014,</a:t>
            </a:r>
            <a:r>
              <a:rPr spc="-30"/>
              <a:t> </a:t>
            </a:r>
            <a:r>
              <a:rPr spc="-55"/>
              <a:t>г.</a:t>
            </a:r>
            <a:r>
              <a:rPr spc="-9"/>
              <a:t> Ярославль, </a:t>
            </a:r>
            <a:r>
              <a:t> </a:t>
            </a:r>
            <a:r>
              <a:rPr spc="-25"/>
              <a:t>ул.</a:t>
            </a:r>
            <a:r>
              <a:rPr spc="-15"/>
              <a:t> </a:t>
            </a:r>
            <a:r>
              <a:rPr spc="-9"/>
              <a:t>Б.Октябрьская,</a:t>
            </a:r>
            <a:r>
              <a:rPr spc="19"/>
              <a:t> </a:t>
            </a:r>
            <a:r>
              <a:t>д.122</a:t>
            </a:r>
          </a:p>
          <a:p>
            <a:pPr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marR="1505585" algn="ctr">
              <a:defRPr b="1" spc="-5">
                <a:latin typeface="+mj-lt"/>
                <a:ea typeface="+mj-ea"/>
                <a:cs typeface="+mj-cs"/>
                <a:sym typeface="Calibri"/>
              </a:defRPr>
            </a:pPr>
            <a:r>
              <a:t>е-mail:</a:t>
            </a:r>
            <a:r>
              <a:rPr spc="-40"/>
              <a:t> </a:t>
            </a:r>
            <a:r>
              <a:rPr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gcpmss.yar@mail.ru</a:t>
            </a:r>
            <a:r>
              <a:rPr spc="-10"/>
              <a:t>;</a:t>
            </a:r>
          </a:p>
          <a:p>
            <a:pPr marR="1508125" algn="ctr">
              <a:spcBef>
                <a:spcPts val="500"/>
              </a:spcBef>
              <a:defRPr sz="1600" b="1" spc="-20">
                <a:latin typeface="+mj-lt"/>
                <a:ea typeface="+mj-ea"/>
                <a:cs typeface="+mj-cs"/>
                <a:sym typeface="Calibri"/>
              </a:defRPr>
            </a:pPr>
            <a:r>
              <a:t>Телефоны: </a:t>
            </a:r>
            <a:r>
              <a:rPr spc="-10"/>
              <a:t>(4852)</a:t>
            </a:r>
            <a:r>
              <a:rPr spc="30"/>
              <a:t> </a:t>
            </a:r>
            <a:r>
              <a:rPr spc="-5"/>
              <a:t>21-71-93</a:t>
            </a:r>
            <a:r>
              <a:rPr spc="35"/>
              <a:t> </a:t>
            </a:r>
            <a:r>
              <a:rPr spc="-5"/>
              <a:t>–</a:t>
            </a:r>
            <a:r>
              <a:rPr spc="0"/>
              <a:t> </a:t>
            </a:r>
            <a:r>
              <a:rPr spc="-5"/>
              <a:t>справочная</a:t>
            </a:r>
            <a:r>
              <a:rPr spc="10"/>
              <a:t> </a:t>
            </a:r>
            <a:r>
              <a:rPr spc="-5"/>
              <a:t>служба;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spc="-5"/>
          </a:p>
          <a:p>
            <a:pPr indent="12700">
              <a:defRPr sz="1600" b="1" spc="-5">
                <a:latin typeface="+mj-lt"/>
                <a:ea typeface="+mj-ea"/>
                <a:cs typeface="+mj-cs"/>
                <a:sym typeface="Calibri"/>
              </a:defRPr>
            </a:pPr>
            <a:r>
              <a:t>45-75-07</a:t>
            </a:r>
            <a:r>
              <a:rPr spc="45"/>
              <a:t> </a:t>
            </a:r>
            <a:r>
              <a:t>–</a:t>
            </a:r>
            <a:r>
              <a:rPr spc="10"/>
              <a:t> </a:t>
            </a:r>
            <a:r>
              <a:rPr spc="-10"/>
              <a:t>директор,</a:t>
            </a:r>
            <a:r>
              <a:rPr spc="20"/>
              <a:t> </a:t>
            </a:r>
            <a:r>
              <a:t>45-79-61</a:t>
            </a:r>
            <a:r>
              <a:rPr spc="45"/>
              <a:t> </a:t>
            </a:r>
            <a:r>
              <a:t>–</a:t>
            </a:r>
            <a:r>
              <a:rPr spc="10"/>
              <a:t> </a:t>
            </a:r>
            <a:r>
              <a:rPr spc="-10"/>
              <a:t>заместители директора.</a:t>
            </a:r>
          </a:p>
          <a:p>
            <a:pPr>
              <a:defRPr sz="1600">
                <a:latin typeface="+mj-lt"/>
                <a:ea typeface="+mj-ea"/>
                <a:cs typeface="+mj-cs"/>
                <a:sym typeface="Calibri"/>
              </a:defRPr>
            </a:pPr>
            <a:endParaRPr spc="-10"/>
          </a:p>
          <a:p>
            <a:pPr>
              <a:defRPr sz="1500">
                <a:latin typeface="+mj-lt"/>
                <a:ea typeface="+mj-ea"/>
                <a:cs typeface="+mj-cs"/>
                <a:sym typeface="Calibri"/>
              </a:defRPr>
            </a:pPr>
            <a:endParaRPr spc="-10"/>
          </a:p>
          <a:p>
            <a:pPr marR="5080" indent="1520825" algn="ctr">
              <a:lnSpc>
                <a:spcPct val="120000"/>
              </a:lnSpc>
              <a:defRPr sz="2000" b="1" i="1" spc="-4">
                <a:solidFill>
                  <a:srgbClr val="1F487C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Официальный </a:t>
            </a:r>
            <a:r>
              <a:rPr spc="0"/>
              <a:t>сайт: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www.gc-pmss.ru </a:t>
            </a:r>
            <a:r>
              <a:rPr spc="0"/>
              <a:t> </a:t>
            </a:r>
            <a:r>
              <a:rPr spc="-19"/>
              <a:t>Группа </a:t>
            </a:r>
            <a:r>
              <a:rPr spc="0"/>
              <a:t>«Vk» - «ГЦ ППМС </a:t>
            </a:r>
            <a:r>
              <a:t>Ярославль» </a:t>
            </a:r>
            <a:r>
              <a:rPr spc="0"/>
              <a:t> </a:t>
            </a:r>
            <a:r>
              <a:rPr spc="-19"/>
              <a:t>Группа</a:t>
            </a:r>
            <a:r>
              <a:rPr spc="-60"/>
              <a:t> </a:t>
            </a:r>
            <a:r>
              <a:t>Facebook</a:t>
            </a:r>
            <a:r>
              <a:rPr spc="-50"/>
              <a:t> </a:t>
            </a:r>
            <a:r>
              <a:rPr spc="0"/>
              <a:t>-</a:t>
            </a:r>
            <a:r>
              <a:rPr spc="-19"/>
              <a:t> </a:t>
            </a:r>
            <a:r>
              <a:rPr spc="0"/>
              <a:t>«ГЦ</a:t>
            </a:r>
            <a:r>
              <a:rPr spc="-25"/>
              <a:t> </a:t>
            </a:r>
            <a:r>
              <a:rPr spc="0"/>
              <a:t>ППМС</a:t>
            </a:r>
            <a:r>
              <a:rPr spc="-19"/>
              <a:t> </a:t>
            </a:r>
            <a:r>
              <a:t>Ярославль»</a:t>
            </a:r>
          </a:p>
        </p:txBody>
      </p:sp>
      <p:pic>
        <p:nvPicPr>
          <p:cNvPr id="156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9455" y="105631"/>
            <a:ext cx="1001827" cy="84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35559" y="692696"/>
            <a:ext cx="7920881" cy="5400600"/>
          </a:xfrm>
          <a:prstGeom prst="rect">
            <a:avLst/>
          </a:prstGeom>
          <a:ln w="9525">
            <a:solidFill>
              <a:schemeClr val="accent1"/>
            </a:solidFill>
            <a:miter lim="800000"/>
          </a:ln>
        </p:spPr>
        <p:txBody>
          <a:bodyPr/>
          <a:lstStyle/>
          <a:p>
            <a:pPr algn="ctr">
              <a:defRPr sz="3200">
                <a:solidFill>
                  <a:srgbClr val="00006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>1. Знать маркеры поведения.</a:t>
            </a:r>
            <a:br/>
            <a:r>
              <a:t/>
            </a:r>
            <a:br/>
            <a:r>
              <a:t>2. Знать проблемы, влияющие на возникновение кризисного состояния</a:t>
            </a:r>
            <a:br/>
            <a:r>
              <a:t/>
            </a:r>
            <a:br/>
            <a:r>
              <a:t>3. Знать алгоритм реагирования.</a:t>
            </a:r>
            <a:br/>
            <a:endParaRPr/>
          </a:p>
        </p:txBody>
      </p:sp>
      <p:sp>
        <p:nvSpPr>
          <p:cNvPr id="99" name="Прямоугольник 1"/>
          <p:cNvSpPr txBox="1"/>
          <p:nvPr/>
        </p:nvSpPr>
        <p:spPr>
          <a:xfrm>
            <a:off x="4845575" y="1124745"/>
            <a:ext cx="4480562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>
                <a:solidFill>
                  <a:srgbClr val="000066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Что важно!</a:t>
            </a:r>
            <a:br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/>
          <p:cNvSpPr txBox="1">
            <a:spLocks noGrp="1"/>
          </p:cNvSpPr>
          <p:nvPr>
            <p:ph type="ctrTitle"/>
          </p:nvPr>
        </p:nvSpPr>
        <p:spPr>
          <a:xfrm>
            <a:off x="1522412" y="-474118"/>
            <a:ext cx="9147176" cy="1852611"/>
          </a:xfrm>
          <a:prstGeom prst="rect">
            <a:avLst/>
          </a:prstGeom>
        </p:spPr>
        <p:txBody>
          <a:bodyPr/>
          <a:lstStyle/>
          <a:p>
            <a:pPr>
              <a:defRPr i="1">
                <a:solidFill>
                  <a:srgbClr val="800000"/>
                </a:solidFill>
              </a:defRPr>
            </a:pPr>
            <a:r>
              <a:t>Поиск выхода!</a:t>
            </a:r>
            <a:r>
              <a:rPr i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0914" y="1484312"/>
            <a:ext cx="5210177" cy="5210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2"/>
          <p:cNvSpPr txBox="1">
            <a:spLocks noGrp="1"/>
          </p:cNvSpPr>
          <p:nvPr>
            <p:ph type="title"/>
          </p:nvPr>
        </p:nvSpPr>
        <p:spPr>
          <a:xfrm>
            <a:off x="2895600" y="381000"/>
            <a:ext cx="6858000" cy="685800"/>
          </a:xfrm>
          <a:prstGeom prst="rect">
            <a:avLst/>
          </a:prstGeom>
        </p:spPr>
        <p:txBody>
          <a:bodyPr/>
          <a:lstStyle/>
          <a:p>
            <a:pPr algn="ctr" defTabSz="585215">
              <a:defRPr sz="1700" i="1">
                <a:solidFill>
                  <a:srgbClr val="660066"/>
                </a:solidFill>
              </a:defRPr>
            </a:pPr>
            <a:r>
              <a:t>Типичные признаки депрессивного состояния у детей и подростков</a:t>
            </a:r>
            <a:br/>
            <a:endParaRPr/>
          </a:p>
        </p:txBody>
      </p:sp>
      <p:sp>
        <p:nvSpPr>
          <p:cNvPr id="105" name="Rectangle 3"/>
          <p:cNvSpPr txBox="1">
            <a:spLocks noGrp="1"/>
          </p:cNvSpPr>
          <p:nvPr>
            <p:ph type="body" idx="1"/>
          </p:nvPr>
        </p:nvSpPr>
        <p:spPr>
          <a:xfrm>
            <a:off x="2133600" y="1143001"/>
            <a:ext cx="8229600" cy="4221163"/>
          </a:xfrm>
          <a:prstGeom prst="rect">
            <a:avLst/>
          </a:prstGeom>
        </p:spPr>
        <p:txBody>
          <a:bodyPr/>
          <a:lstStyle/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Нарушения сна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Снижение веса и аппетита (возможно усиление аппетита и увеличение веса)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Психомоторное возбуждение или торможение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Снижение энергичности и повышенная утомляемость 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Заторможенное мышление или снижение способности концентрации внимания 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Значительное снижение удовольствия или интереса ко всем или почти всем видам деятельности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Чувство никчемности и сниженная самооценка или неадекватное чувство вины</a:t>
            </a:r>
          </a:p>
          <a:p>
            <a:pPr marL="212597" indent="-212597" algn="ctr" defTabSz="850391">
              <a:lnSpc>
                <a:spcPct val="72000"/>
              </a:lnSpc>
              <a:spcBef>
                <a:spcPts val="900"/>
              </a:spcBef>
              <a:defRPr sz="2200"/>
            </a:pPr>
            <a:r>
              <a:t>Нарушения поведения</a:t>
            </a:r>
          </a:p>
        </p:txBody>
      </p:sp>
      <p:sp>
        <p:nvSpPr>
          <p:cNvPr id="106" name="Text Box 5"/>
          <p:cNvSpPr txBox="1"/>
          <p:nvPr/>
        </p:nvSpPr>
        <p:spPr>
          <a:xfrm>
            <a:off x="5588725" y="5568950"/>
            <a:ext cx="6156962" cy="80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1000"/>
              </a:spcBef>
              <a:defRPr sz="1600" b="1" i="1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Для детей  - больше поведенческих и соматических проявлений, для подростков – больше проявлений в эмоциональной сфере и представлениях, мыслях</a:t>
            </a:r>
            <a:r>
              <a:rPr sz="1800"/>
              <a:t>.</a:t>
            </a:r>
          </a:p>
        </p:txBody>
      </p:sp>
      <p:pic>
        <p:nvPicPr>
          <p:cNvPr id="10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469" y="5129212"/>
            <a:ext cx="1295401" cy="1295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761998" y="138702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признаки</a:t>
            </a:r>
          </a:p>
        </p:txBody>
      </p:sp>
      <p:sp>
        <p:nvSpPr>
          <p:cNvPr id="110" name="Rectangle 3"/>
          <p:cNvSpPr txBox="1">
            <a:spLocks noGrp="1"/>
          </p:cNvSpPr>
          <p:nvPr>
            <p:ph type="body" sz="half" idx="4294967295"/>
          </p:nvPr>
        </p:nvSpPr>
        <p:spPr>
          <a:xfrm>
            <a:off x="1904999" y="2706189"/>
            <a:ext cx="8229601" cy="3535365"/>
          </a:xfrm>
          <a:prstGeom prst="rect">
            <a:avLst/>
          </a:prstGeom>
        </p:spPr>
        <p:txBody>
          <a:bodyPr/>
          <a:lstStyle/>
          <a:p>
            <a:pPr algn="ctr"/>
            <a:r>
              <a:t>Эмоциональные</a:t>
            </a:r>
          </a:p>
          <a:p>
            <a:pPr algn="ctr"/>
            <a:r>
              <a:t>Поведенческие</a:t>
            </a:r>
          </a:p>
          <a:p>
            <a:pPr algn="ctr"/>
            <a:r>
              <a:t>Вербальные</a:t>
            </a:r>
          </a:p>
        </p:txBody>
      </p:sp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185" y="373651"/>
            <a:ext cx="2181227" cy="218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5943" y="4299108"/>
            <a:ext cx="3682189" cy="2761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876300"/>
            <a:ext cx="9144000" cy="598170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Прямоугольник 3"/>
          <p:cNvSpPr txBox="1"/>
          <p:nvPr/>
        </p:nvSpPr>
        <p:spPr>
          <a:xfrm>
            <a:off x="1903513" y="414634"/>
            <a:ext cx="8384973" cy="79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400" b="1">
                <a:ln w="10541" cap="flat">
                  <a:solidFill>
                    <a:srgbClr val="7D7D7D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FFFF"/>
                    </a:gs>
                    <a:gs pos="9000">
                      <a:srgbClr val="FFFFFF"/>
                    </a:gs>
                    <a:gs pos="50000">
                      <a:srgbClr val="7B7B7B"/>
                    </a:gs>
                    <a:gs pos="7900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ВЫЯВИТЬ ФАКТОРЫ РИСКА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 i="1">
                <a:solidFill>
                  <a:srgbClr val="000066"/>
                </a:solidFill>
              </a:defRPr>
            </a:lvl1pPr>
          </a:lstStyle>
          <a:p>
            <a:r>
              <a:t>Факторы РИСКА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Неблагоприятная семейная обстановка</a:t>
            </a:r>
          </a:p>
          <a:p>
            <a:r>
              <a:t>Жертвы насилия/буллинга (кибербиллунга)</a:t>
            </a:r>
          </a:p>
          <a:p>
            <a:r>
              <a:t>Подростковое одиночество</a:t>
            </a:r>
          </a:p>
          <a:p>
            <a:r>
              <a:t>Трудно протекающий пубертат</a:t>
            </a:r>
          </a:p>
          <a:p>
            <a:r>
              <a:t>Высокая импульсивность\чувствительность</a:t>
            </a:r>
          </a:p>
          <a:p>
            <a:r>
              <a:t>Психические и тяжелые соматические заболевания ( дефекты)</a:t>
            </a:r>
          </a:p>
          <a:p>
            <a:r>
              <a:t>Переживание «потери»</a:t>
            </a:r>
          </a:p>
          <a:p>
            <a:r>
              <a:t> АУТИНГ</a:t>
            </a:r>
          </a:p>
        </p:txBody>
      </p:sp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4134" y="4087583"/>
            <a:ext cx="2857502" cy="285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5623" y="0"/>
            <a:ext cx="9030790" cy="6773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 txBox="1">
            <a:spLocks noGrp="1"/>
          </p:cNvSpPr>
          <p:nvPr>
            <p:ph type="title"/>
          </p:nvPr>
        </p:nvSpPr>
        <p:spPr>
          <a:xfrm>
            <a:off x="777240" y="139358"/>
            <a:ext cx="10515601" cy="1325563"/>
          </a:xfrm>
          <a:prstGeom prst="rect">
            <a:avLst/>
          </a:prstGeom>
        </p:spPr>
        <p:txBody>
          <a:bodyPr/>
          <a:lstStyle/>
          <a:p>
            <a:pPr algn="ctr">
              <a:defRPr sz="4000"/>
            </a:pPr>
            <a:r>
              <a:t>НЕПРАВИЛЬНЫЕ ДЕЙСТВИЯ!</a:t>
            </a:r>
            <a:br/>
            <a:endParaRPr/>
          </a:p>
        </p:txBody>
      </p:sp>
      <p:sp>
        <p:nvSpPr>
          <p:cNvPr id="12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140475" y="1676400"/>
            <a:ext cx="7239001" cy="4525963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r>
              <a:t>Не принимать всерьез угрозы</a:t>
            </a:r>
          </a:p>
          <a:p>
            <a:pPr>
              <a:buSzTx/>
              <a:buNone/>
            </a:pPr>
            <a:r>
              <a:t>Реагировать сарказмом </a:t>
            </a:r>
          </a:p>
          <a:p>
            <a:pPr>
              <a:buSzTx/>
              <a:buNone/>
            </a:pPr>
            <a:r>
              <a:t>Гасить сильные негативные эмоции</a:t>
            </a:r>
          </a:p>
          <a:p>
            <a:pPr>
              <a:buSzTx/>
              <a:buNone/>
            </a:pPr>
            <a:r>
              <a:t>Уговаривать не совершать этого</a:t>
            </a:r>
          </a:p>
          <a:p>
            <a:pPr>
              <a:buSzTx/>
              <a:buNone/>
            </a:pPr>
            <a:r>
              <a:t>Привлекать внимание окружающих</a:t>
            </a:r>
          </a:p>
        </p:txBody>
      </p:sp>
      <p:pic>
        <p:nvPicPr>
          <p:cNvPr id="12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676400"/>
            <a:ext cx="381000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1145" y="2163763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5977" y="2696659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1145" y="3218264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2700" y="3739869"/>
            <a:ext cx="457200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0513" y="4328159"/>
            <a:ext cx="2360975" cy="2360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Helvetica</vt:lpstr>
      <vt:lpstr>Тема Office</vt:lpstr>
      <vt:lpstr>Презентация PowerPoint</vt:lpstr>
      <vt:lpstr>    1. Знать маркеры поведения.  2. Знать проблемы, влияющие на возникновение кризисного состояния  3. Знать алгоритм реагирования. </vt:lpstr>
      <vt:lpstr>Поиск выхода! </vt:lpstr>
      <vt:lpstr>Типичные признаки депрессивного состояния у детей и подростков </vt:lpstr>
      <vt:lpstr>признаки</vt:lpstr>
      <vt:lpstr>Презентация PowerPoint</vt:lpstr>
      <vt:lpstr>Факторы РИСКА</vt:lpstr>
      <vt:lpstr>Презентация PowerPoint</vt:lpstr>
      <vt:lpstr>НЕПРАВИЛЬНЫЕ ДЕЙСТВИЯ! </vt:lpstr>
      <vt:lpstr>Презентация PowerPoint</vt:lpstr>
      <vt:lpstr>Презентация PowerPoint</vt:lpstr>
      <vt:lpstr>МУ «Городской Центр психолого-педагогической, медицинской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Шишакова Ирина Евгеньевна</cp:lastModifiedBy>
  <cp:revision>2</cp:revision>
  <dcterms:modified xsi:type="dcterms:W3CDTF">2024-11-22T05:57:23Z</dcterms:modified>
</cp:coreProperties>
</file>